
<file path=[Content_Types].xml><?xml version="1.0" encoding="utf-8"?>
<Types xmlns="http://schemas.openxmlformats.org/package/2006/content-types">
  <Default Extension="bin" ContentType="audio/unknown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6" r:id="rId1"/>
  </p:sldMasterIdLst>
  <p:notesMasterIdLst>
    <p:notesMasterId r:id="rId10"/>
  </p:notesMasterIdLst>
  <p:handoutMasterIdLst>
    <p:handoutMasterId r:id="rId11"/>
  </p:handoutMasterIdLst>
  <p:sldIdLst>
    <p:sldId id="323" r:id="rId2"/>
    <p:sldId id="303" r:id="rId3"/>
    <p:sldId id="317" r:id="rId4"/>
    <p:sldId id="321" r:id="rId5"/>
    <p:sldId id="311" r:id="rId6"/>
    <p:sldId id="316" r:id="rId7"/>
    <p:sldId id="312" r:id="rId8"/>
    <p:sldId id="31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D1A"/>
    <a:srgbClr val="3DA986"/>
    <a:srgbClr val="3C6A8D"/>
    <a:srgbClr val="455C96"/>
    <a:srgbClr val="313144"/>
    <a:srgbClr val="12436F"/>
    <a:srgbClr val="36499F"/>
    <a:srgbClr val="006746"/>
    <a:srgbClr val="4BADA6"/>
    <a:srgbClr val="3F64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54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20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8" d="100"/>
          <a:sy n="128" d="100"/>
        </p:scale>
        <p:origin x="5032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05EC8-9920-9C44-9C97-C373EC7D6DAF}" type="datetimeFigureOut">
              <a:rPr lang="en-US" smtClean="0"/>
              <a:t>4/28/20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56E36-056E-2F4E-95F8-672C9074E4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843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1C3E3-02EF-2647-96B2-3916A3CFDE06}" type="datetimeFigureOut">
              <a:rPr lang="en-US" smtClean="0"/>
              <a:t>4/28/20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EEC9B-524A-A04A-A05F-2CC8CE8DE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43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2.bin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bin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52605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6010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7898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0574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11" name="Rounded Rectangle 10">
            <a:hlinkClick r:id="" action="ppaction://hlinkshowjump?jump=nextslide">
              <a:snd r:embed="rId3" name="Chimes.wav"/>
            </a:hlinkClick>
          </p:cNvPr>
          <p:cNvSpPr/>
          <p:nvPr userDrawn="1"/>
        </p:nvSpPr>
        <p:spPr>
          <a:xfrm>
            <a:off x="1746422" y="4634794"/>
            <a:ext cx="3245708" cy="538568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949750" y="2984287"/>
            <a:ext cx="4848439" cy="0"/>
            <a:chOff x="938903" y="2984287"/>
            <a:chExt cx="4848439" cy="0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938903" y="2984287"/>
              <a:ext cx="426910" cy="0"/>
            </a:xfrm>
            <a:prstGeom prst="line">
              <a:avLst/>
            </a:prstGeom>
            <a:ln w="19050">
              <a:solidFill>
                <a:srgbClr val="486B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360432" y="2984287"/>
              <a:ext cx="426910" cy="0"/>
            </a:xfrm>
            <a:prstGeom prst="line">
              <a:avLst/>
            </a:prstGeom>
            <a:ln w="19050">
              <a:solidFill>
                <a:srgbClr val="486BB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 userDrawn="1"/>
        </p:nvGrpSpPr>
        <p:grpSpPr>
          <a:xfrm>
            <a:off x="949750" y="3565003"/>
            <a:ext cx="4848439" cy="763929"/>
            <a:chOff x="938903" y="3565003"/>
            <a:chExt cx="4848439" cy="763929"/>
          </a:xfrm>
        </p:grpSpPr>
        <p:cxnSp>
          <p:nvCxnSpPr>
            <p:cNvPr id="27" name="Straight Connector 26"/>
            <p:cNvCxnSpPr/>
            <p:nvPr/>
          </p:nvCxnSpPr>
          <p:spPr>
            <a:xfrm>
              <a:off x="938903" y="3565003"/>
              <a:ext cx="484843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938903" y="4328932"/>
              <a:ext cx="484843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 Placeholder 32"/>
          <p:cNvSpPr>
            <a:spLocks noGrp="1"/>
          </p:cNvSpPr>
          <p:nvPr>
            <p:ph type="body" sz="quarter" idx="14" hasCustomPrompt="1"/>
          </p:nvPr>
        </p:nvSpPr>
        <p:spPr>
          <a:xfrm>
            <a:off x="949750" y="1751013"/>
            <a:ext cx="4843638" cy="1676400"/>
          </a:xfrm>
        </p:spPr>
        <p:txBody>
          <a:bodyPr/>
          <a:lstStyle>
            <a:lvl1pPr>
              <a:defRPr sz="2800" b="0">
                <a:effectLst>
                  <a:outerShdw dir="2700000" algn="tl" rotWithShape="0">
                    <a:srgbClr val="3DA986"/>
                  </a:outerShdw>
                </a:effectLst>
              </a:defRPr>
            </a:lvl1pPr>
          </a:lstStyle>
          <a:p>
            <a:pPr algn="ctr">
              <a:lnSpc>
                <a:spcPts val="6400"/>
              </a:lnSpc>
            </a:pPr>
            <a:r>
              <a:rPr lang="en-US" sz="5000" spc="150" dirty="0">
                <a:solidFill>
                  <a:schemeClr val="bg1"/>
                </a:solidFill>
                <a:effectLst>
                  <a:outerShdw dir="2700000" algn="tl" rotWithShape="0">
                    <a:schemeClr val="accent1">
                      <a:lumMod val="50000"/>
                    </a:schemeClr>
                  </a:outerShdw>
                </a:effectLst>
                <a:latin typeface="Roboto Slab Light" charset="0"/>
                <a:ea typeface="Roboto Slab Light" charset="0"/>
                <a:cs typeface="Roboto Slab Light" charset="0"/>
              </a:rPr>
              <a:t>MAIN</a:t>
            </a:r>
          </a:p>
          <a:p>
            <a:pPr algn="ctr">
              <a:lnSpc>
                <a:spcPts val="6400"/>
              </a:lnSpc>
            </a:pPr>
            <a:r>
              <a:rPr lang="en-US" sz="5000" spc="150" dirty="0">
                <a:solidFill>
                  <a:schemeClr val="bg1"/>
                </a:solidFill>
                <a:effectLst>
                  <a:outerShdw dir="2700000" algn="tl" rotWithShape="0">
                    <a:schemeClr val="accent1">
                      <a:lumMod val="50000"/>
                    </a:schemeClr>
                  </a:outerShdw>
                </a:effectLst>
                <a:latin typeface="Roboto Slab Light" charset="0"/>
                <a:ea typeface="Roboto Slab Light" charset="0"/>
                <a:cs typeface="Roboto Slab Light" charset="0"/>
              </a:rPr>
              <a:t>HEADING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945763" y="958508"/>
            <a:ext cx="4847625" cy="716355"/>
          </a:xfrm>
        </p:spPr>
        <p:txBody>
          <a:bodyPr anchor="t">
            <a:normAutofit/>
          </a:bodyPr>
          <a:lstStyle>
            <a:lvl1pPr algn="ctr">
              <a:lnSpc>
                <a:spcPts val="6500"/>
              </a:lnSpc>
              <a:defRPr sz="3200" b="1" i="0" spc="180" baseline="0">
                <a:solidFill>
                  <a:srgbClr val="3F64AC"/>
                </a:solidFill>
                <a:effectLst>
                  <a:outerShdw dist="50800" dir="2700000" algn="tl" rotWithShape="0">
                    <a:srgbClr val="3DA986"/>
                  </a:outerShdw>
                </a:effectLst>
                <a:latin typeface="Roboto Slab" charset="0"/>
                <a:ea typeface="Roboto Slab" charset="0"/>
                <a:cs typeface="Roboto Slab" charset="0"/>
              </a:defRPr>
            </a:lvl1pPr>
          </a:lstStyle>
          <a:p>
            <a:pPr lvl="0"/>
            <a:r>
              <a:rPr lang="en-US" dirty="0"/>
              <a:t>Heading 1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7" hasCustomPrompt="1"/>
          </p:nvPr>
        </p:nvSpPr>
        <p:spPr>
          <a:xfrm>
            <a:off x="946150" y="3704536"/>
            <a:ext cx="4846638" cy="486805"/>
          </a:xfrm>
        </p:spPr>
        <p:txBody>
          <a:bodyPr anchor="ctr">
            <a:noAutofit/>
          </a:bodyPr>
          <a:lstStyle>
            <a:lvl1pPr algn="ctr">
              <a:lnSpc>
                <a:spcPct val="100000"/>
              </a:lnSpc>
              <a:defRPr sz="1600" spc="350" baseline="0">
                <a:effectLst>
                  <a:outerShdw dist="50800" dir="2700000" algn="tl" rotWithShape="0">
                    <a:srgbClr val="3DA986"/>
                  </a:outerShdw>
                </a:effectLst>
                <a:latin typeface="Oswald" charset="0"/>
                <a:ea typeface="Oswald" charset="0"/>
                <a:cs typeface="Oswald" charset="0"/>
              </a:defRPr>
            </a:lvl1pPr>
            <a:lvl2pPr>
              <a:defRPr sz="1600" spc="300">
                <a:latin typeface="Oswald" charset="0"/>
                <a:ea typeface="Oswald" charset="0"/>
                <a:cs typeface="Oswald" charset="0"/>
              </a:defRPr>
            </a:lvl2pPr>
            <a:lvl3pPr>
              <a:defRPr sz="1600" spc="300">
                <a:latin typeface="Oswald" charset="0"/>
                <a:ea typeface="Oswald" charset="0"/>
                <a:cs typeface="Oswald" charset="0"/>
              </a:defRPr>
            </a:lvl3pPr>
            <a:lvl4pPr>
              <a:defRPr sz="1600" spc="300">
                <a:latin typeface="Oswald" charset="0"/>
                <a:ea typeface="Oswald" charset="0"/>
                <a:cs typeface="Oswald" charset="0"/>
              </a:defRPr>
            </a:lvl4pPr>
            <a:lvl5pPr>
              <a:defRPr sz="1600" spc="300">
                <a:latin typeface="Oswald" charset="0"/>
                <a:ea typeface="Oswald" charset="0"/>
                <a:cs typeface="Oswald" charset="0"/>
              </a:defRPr>
            </a:lvl5pPr>
          </a:lstStyle>
          <a:p>
            <a:pPr lvl="0"/>
            <a:r>
              <a:rPr lang="en-US" dirty="0"/>
              <a:t>SUBHEADING</a:t>
            </a:r>
          </a:p>
        </p:txBody>
      </p:sp>
    </p:spTree>
    <p:extLst>
      <p:ext uri="{BB962C8B-B14F-4D97-AF65-F5344CB8AC3E}">
        <p14:creationId xmlns:p14="http://schemas.microsoft.com/office/powerpoint/2010/main" val="1151956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effectLst>
                  <a:outerShdw dist="25400" dir="2700000" algn="tl" rotWithShape="0">
                    <a:srgbClr val="3DA986"/>
                  </a:outerShdw>
                </a:effectLst>
              </a:defRPr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192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 Starter Splash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097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 userDrawn="1"/>
        </p:nvSpPr>
        <p:spPr>
          <a:xfrm>
            <a:off x="237744" y="246888"/>
            <a:ext cx="566928" cy="566928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72000" rIns="0" bIns="0" rtlCol="0" anchor="ctr"/>
          <a:lstStyle/>
          <a:p>
            <a:pPr algn="ctr"/>
            <a:endParaRPr lang="en-US" sz="2700" dirty="0">
              <a:latin typeface="Baloo" charset="0"/>
              <a:ea typeface="Baloo" charset="0"/>
              <a:cs typeface="Baloo" charset="0"/>
            </a:endParaRPr>
          </a:p>
        </p:txBody>
      </p:sp>
      <p:sp>
        <p:nvSpPr>
          <p:cNvPr id="9" name="Rounded Rectangle 8">
            <a:hlinkClick r:id="" action="ppaction://hlinkshowjump?jump=nextslide">
              <a:snd r:embed="rId3" name="Chimes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noaction">
              <a:snd r:embed="rId4" name="Wrong-answer-sound-effect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noaction">
              <a:snd r:embed="rId4" name="Wrong-answer-sound-effect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hlinkClick r:id="" action="ppaction://noaction">
              <a:snd r:embed="rId4" name="Wrong-answer-sound-effect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</a:t>
            </a:r>
            <a:r>
              <a:rPr lang="en-US" err="1"/>
              <a:t>a</a:t>
            </a:r>
            <a:r>
              <a:rPr lang="en-US"/>
              <a:t>”.</a:t>
            </a:r>
            <a:endParaRPr lang="en-US" dirty="0"/>
          </a:p>
        </p:txBody>
      </p:sp>
      <p:sp>
        <p:nvSpPr>
          <p:cNvPr id="15" name="TextBox 14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1</a:t>
            </a:r>
          </a:p>
          <a:p>
            <a:pPr algn="ctr"/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2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  <p:extLst>
      <p:ext uri="{BB962C8B-B14F-4D97-AF65-F5344CB8AC3E}">
        <p14:creationId xmlns:p14="http://schemas.microsoft.com/office/powerpoint/2010/main" val="17429855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</a:t>
            </a:r>
            <a:r>
              <a:rPr lang="en-US"/>
              <a:t>is “a”.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1</a:t>
            </a:r>
          </a:p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  <p:extLst>
      <p:ext uri="{BB962C8B-B14F-4D97-AF65-F5344CB8AC3E}">
        <p14:creationId xmlns:p14="http://schemas.microsoft.com/office/powerpoint/2010/main" val="3806299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hlinkshowjump?jump=nextslide">
              <a:snd r:embed="rId4" name="Chimes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“b”.</a:t>
            </a:r>
          </a:p>
        </p:txBody>
      </p:sp>
      <p:sp>
        <p:nvSpPr>
          <p:cNvPr id="17" name="TextBox 16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2</a:t>
            </a:r>
          </a:p>
          <a:p>
            <a:pPr algn="ctr"/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  <p:extLst>
      <p:ext uri="{BB962C8B-B14F-4D97-AF65-F5344CB8AC3E}">
        <p14:creationId xmlns:p14="http://schemas.microsoft.com/office/powerpoint/2010/main" val="3461318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is “b”.</a:t>
            </a:r>
          </a:p>
        </p:txBody>
      </p:sp>
      <p:pic>
        <p:nvPicPr>
          <p:cNvPr id="9" name="Picture 8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2</a:t>
            </a:r>
          </a:p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" action="ppaction://hlinkshowjump?jump=nextslide">
              <a:snd r:embed="rId4" name="Chimes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“c”.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3</a:t>
            </a:r>
          </a:p>
          <a:p>
            <a:pPr algn="ctr"/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9692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is “c”.</a:t>
            </a:r>
          </a:p>
        </p:txBody>
      </p:sp>
      <p:pic>
        <p:nvPicPr>
          <p:cNvPr id="9" name="Picture 8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3</a:t>
            </a:r>
          </a:p>
          <a:p>
            <a:pPr algn="ctr"/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 with Answer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283381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7061525" y="6082410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hlinkClick r:id="" action="ppaction://noaction">
              <a:snd r:embed="rId3" name="Wrong-answer-sound-effect.wav"/>
            </a:hlinkClick>
          </p:cNvPr>
          <p:cNvSpPr/>
          <p:nvPr userDrawn="1"/>
        </p:nvSpPr>
        <p:spPr>
          <a:xfrm>
            <a:off x="9918619" y="2836886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hlinkClick r:id="" action="ppaction://hlinkshowjump?jump=nextslide">
              <a:snd r:embed="rId4" name="Chimes.wav"/>
            </a:hlinkClick>
          </p:cNvPr>
          <p:cNvSpPr/>
          <p:nvPr userDrawn="1"/>
        </p:nvSpPr>
        <p:spPr>
          <a:xfrm>
            <a:off x="9918619" y="6090648"/>
            <a:ext cx="1299880" cy="3295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886155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Sample question where the answer is “d”.</a:t>
            </a:r>
          </a:p>
        </p:txBody>
      </p:sp>
      <p:sp>
        <p:nvSpPr>
          <p:cNvPr id="18" name="TextBox 17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4</a:t>
            </a:r>
          </a:p>
          <a:p>
            <a:pPr algn="ctr"/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nswer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546369" y="3391142"/>
            <a:ext cx="5401350" cy="1209675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1750" b="1" i="0">
                <a:effectLst>
                  <a:outerShdw dist="25400" dir="2700000" algn="tl" rotWithShape="0">
                    <a:srgbClr val="4BADA6"/>
                  </a:outerShdw>
                </a:effectLst>
                <a:latin typeface="Open Sans Semibold" charset="0"/>
                <a:ea typeface="Open Sans Semibold" charset="0"/>
                <a:cs typeface="Open Sans Semibold" charset="0"/>
              </a:defRPr>
            </a:lvl1pPr>
            <a:lvl2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2pPr>
            <a:lvl3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3pPr>
            <a:lvl4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4pPr>
            <a:lvl5pPr>
              <a:defRPr sz="2000">
                <a:effectLst>
                  <a:outerShdw dist="25400" dir="2700000" algn="tl" rotWithShape="0">
                    <a:srgbClr val="895EA7"/>
                  </a:outerShdw>
                </a:effectLst>
              </a:defRPr>
            </a:lvl5pPr>
          </a:lstStyle>
          <a:p>
            <a:pPr lvl="0"/>
            <a:r>
              <a:rPr lang="en-US" dirty="0"/>
              <a:t>Answer page where answer is “d”.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247135" y="288437"/>
            <a:ext cx="568411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b="1" i="0" spc="0" dirty="0">
                <a:solidFill>
                  <a:schemeClr val="bg1"/>
                </a:solidFill>
                <a:latin typeface="Roboto Slab" charset="0"/>
                <a:ea typeface="Roboto Slab" charset="0"/>
                <a:cs typeface="Roboto Slab" charset="0"/>
              </a:rPr>
              <a:t>4</a:t>
            </a:r>
          </a:p>
          <a:p>
            <a:pPr algn="ctr"/>
            <a:endParaRPr lang="en-US" spc="0" dirty="0"/>
          </a:p>
        </p:txBody>
      </p:sp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372" y="5722305"/>
            <a:ext cx="2599740" cy="528614"/>
          </a:xfrm>
          <a:prstGeom prst="rect">
            <a:avLst/>
          </a:prstGeom>
        </p:spPr>
      </p:pic>
      <p:sp>
        <p:nvSpPr>
          <p:cNvPr id="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6507749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c text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6" hasCustomPrompt="1"/>
          </p:nvPr>
        </p:nvSpPr>
        <p:spPr>
          <a:xfrm>
            <a:off x="9364843" y="4180560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rgbClr val="12436F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d text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507749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a text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9364843" y="938314"/>
            <a:ext cx="2417260" cy="1550243"/>
          </a:xfrm>
        </p:spPr>
        <p:txBody>
          <a:bodyPr>
            <a:normAutofit/>
          </a:bodyPr>
          <a:lstStyle>
            <a:lvl1pPr>
              <a:defRPr sz="1750" b="1" i="0">
                <a:solidFill>
                  <a:schemeClr val="bg1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1pPr>
          </a:lstStyle>
          <a:p>
            <a:pPr lvl="0"/>
            <a:r>
              <a:rPr lang="en-US" dirty="0"/>
              <a:t>Answer b text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9707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5410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6407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52344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97413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33668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2994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30A452-E8C1-4191-BEA9-577823D697AD}" type="datetimeFigureOut">
              <a:rPr lang="en-AU" smtClean="0"/>
              <a:pPr/>
              <a:t>28/4/20</a:t>
            </a:fld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D9B1D3-87FE-4D50-93E1-DF0A22661CCB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8364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663" r:id="rId14"/>
    <p:sldLayoutId id="2147483660" r:id="rId15"/>
    <p:sldLayoutId id="2147483668" r:id="rId16"/>
    <p:sldLayoutId id="2147483665" r:id="rId17"/>
    <p:sldLayoutId id="2147483669" r:id="rId18"/>
    <p:sldLayoutId id="2147483666" r:id="rId19"/>
    <p:sldLayoutId id="2147483670" r:id="rId20"/>
    <p:sldLayoutId id="2147483667" r:id="rId21"/>
    <p:sldLayoutId id="2147483671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0354962" y="-51898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B6397D-30E7-B440-9FDA-B5DD97F8EE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1" t="9445" r="37153" b="10186"/>
          <a:stretch/>
        </p:blipFill>
        <p:spPr>
          <a:xfrm>
            <a:off x="139700" y="127000"/>
            <a:ext cx="5194300" cy="67301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9A8ED8-FAC6-A044-9C20-229DFFB1C00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0" t="12778" r="37847" b="10185"/>
          <a:stretch/>
        </p:blipFill>
        <p:spPr>
          <a:xfrm>
            <a:off x="7289800" y="127000"/>
            <a:ext cx="4805062" cy="6446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9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93C7DC-C9F0-704D-9FE0-F14A9935B8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0" t="10556" r="37269" b="11297"/>
          <a:stretch/>
        </p:blipFill>
        <p:spPr>
          <a:xfrm>
            <a:off x="7124700" y="228599"/>
            <a:ext cx="4838700" cy="65695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0AF2FE-E998-7F42-888E-6167F05C56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4" t="9075" r="37847" b="10370"/>
          <a:stretch/>
        </p:blipFill>
        <p:spPr>
          <a:xfrm>
            <a:off x="228600" y="228599"/>
            <a:ext cx="4330700" cy="654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189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F5FF19D-84CA-0341-A546-5EE5A9963E9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5" t="15185" r="16666" b="13889"/>
          <a:stretch/>
        </p:blipFill>
        <p:spPr>
          <a:xfrm>
            <a:off x="850900" y="165100"/>
            <a:ext cx="10007600" cy="655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12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769C9F-39AA-5D4A-982C-400D524CADF1}"/>
              </a:ext>
            </a:extLst>
          </p:cNvPr>
          <p:cNvSpPr txBox="1"/>
          <p:nvPr/>
        </p:nvSpPr>
        <p:spPr>
          <a:xfrm>
            <a:off x="536210" y="1281468"/>
            <a:ext cx="365741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Fishing</a:t>
            </a:r>
            <a:endParaRPr lang="en-NZ" sz="2400" b="1" dirty="0"/>
          </a:p>
          <a:p>
            <a:r>
              <a:rPr lang="en-AU" sz="2400" dirty="0"/>
              <a:t> </a:t>
            </a:r>
            <a:endParaRPr lang="en-NZ" sz="2400" dirty="0"/>
          </a:p>
          <a:p>
            <a:r>
              <a:rPr lang="en-AU" sz="2400" dirty="0"/>
              <a:t>I  caught  a  fish</a:t>
            </a:r>
            <a:endParaRPr lang="en-NZ" sz="2400" dirty="0"/>
          </a:p>
          <a:p>
            <a:r>
              <a:rPr lang="en-AU" sz="2400" dirty="0"/>
              <a:t>on  my  fishing  line.</a:t>
            </a:r>
            <a:endParaRPr lang="en-NZ" sz="2400" dirty="0"/>
          </a:p>
          <a:p>
            <a:r>
              <a:rPr lang="en-AU" sz="2400" dirty="0"/>
              <a:t>“This  fish,”  I said,</a:t>
            </a:r>
            <a:endParaRPr lang="en-NZ" sz="2400" dirty="0"/>
          </a:p>
          <a:p>
            <a:r>
              <a:rPr lang="en-AU" sz="2400" dirty="0"/>
              <a:t>“is mine,  mine,  mine!”</a:t>
            </a:r>
            <a:endParaRPr lang="en-NZ" sz="2400" dirty="0"/>
          </a:p>
          <a:p>
            <a:r>
              <a:rPr lang="en-AU" sz="2400" dirty="0"/>
              <a:t> </a:t>
            </a:r>
            <a:endParaRPr lang="en-NZ" sz="2400" dirty="0"/>
          </a:p>
          <a:p>
            <a:r>
              <a:rPr lang="en-AU" sz="2400" dirty="0"/>
              <a:t> </a:t>
            </a:r>
            <a:endParaRPr lang="en-NZ" sz="2400" dirty="0"/>
          </a:p>
          <a:p>
            <a:r>
              <a:rPr lang="en-AU" sz="2400" dirty="0"/>
              <a:t>But  it </a:t>
            </a:r>
            <a:r>
              <a:rPr lang="en-AU" sz="2400" i="1" dirty="0"/>
              <a:t>wriggled</a:t>
            </a:r>
            <a:r>
              <a:rPr lang="en-AU" sz="2400" dirty="0"/>
              <a:t>,</a:t>
            </a:r>
            <a:endParaRPr lang="en-NZ" sz="2400" dirty="0"/>
          </a:p>
          <a:p>
            <a:r>
              <a:rPr lang="en-AU" sz="2400" dirty="0"/>
              <a:t>and  it </a:t>
            </a:r>
            <a:r>
              <a:rPr lang="en-AU" sz="2400" i="1" dirty="0"/>
              <a:t>wriggled</a:t>
            </a:r>
            <a:r>
              <a:rPr lang="en-AU" sz="2400" dirty="0"/>
              <a:t>,</a:t>
            </a:r>
            <a:endParaRPr lang="en-NZ" sz="2400" dirty="0"/>
          </a:p>
          <a:p>
            <a:r>
              <a:rPr lang="en-AU" sz="2400" dirty="0"/>
              <a:t>till  it  </a:t>
            </a:r>
            <a:r>
              <a:rPr lang="en-AU" sz="2400" i="1" dirty="0"/>
              <a:t>wriggled</a:t>
            </a:r>
            <a:r>
              <a:rPr lang="en-AU" sz="2400" dirty="0"/>
              <a:t>  free</a:t>
            </a:r>
            <a:endParaRPr lang="en-NZ" sz="2400" dirty="0"/>
          </a:p>
          <a:p>
            <a:r>
              <a:rPr lang="en-AU" sz="2400" dirty="0"/>
              <a:t>and  it swam</a:t>
            </a:r>
            <a:endParaRPr lang="en-NZ" sz="2400" dirty="0"/>
          </a:p>
          <a:p>
            <a:r>
              <a:rPr lang="en-AU" sz="2400" dirty="0"/>
              <a:t>to  the  bottom</a:t>
            </a:r>
            <a:endParaRPr lang="en-NZ" sz="2400" dirty="0"/>
          </a:p>
          <a:p>
            <a:r>
              <a:rPr lang="en-AU" sz="2400" dirty="0"/>
              <a:t>of  the  deep  blue  sea.</a:t>
            </a:r>
            <a:endParaRPr lang="en-NZ" sz="2400" dirty="0"/>
          </a:p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1B084D-16A4-6F4C-9B95-7F79918DB067}"/>
              </a:ext>
            </a:extLst>
          </p:cNvPr>
          <p:cNvSpPr txBox="1"/>
          <p:nvPr/>
        </p:nvSpPr>
        <p:spPr>
          <a:xfrm>
            <a:off x="317501" y="483650"/>
            <a:ext cx="38888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Read this poem.  Circle all the suffixes (endings like ‘</a:t>
            </a:r>
            <a:r>
              <a:rPr lang="en-US" sz="1600" dirty="0" err="1"/>
              <a:t>ing</a:t>
            </a:r>
            <a:r>
              <a:rPr lang="en-US" sz="1600" dirty="0"/>
              <a:t>’ ‘ed’)Do you know some other words with those endings?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A55D53-30EA-4D49-830E-698E633C86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6" t="14075" r="31365" b="7052"/>
          <a:stretch/>
        </p:blipFill>
        <p:spPr>
          <a:xfrm>
            <a:off x="4686300" y="-1"/>
            <a:ext cx="6540500" cy="687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8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C97AA723-5AD3-9442-822D-F21A336B3A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2" t="13081" r="14976" b="12118"/>
          <a:stretch/>
        </p:blipFill>
        <p:spPr>
          <a:xfrm>
            <a:off x="1730828" y="710896"/>
            <a:ext cx="8968018" cy="5768732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AC4C32B-6CA8-7E45-AFCE-ABA377197279}"/>
              </a:ext>
            </a:extLst>
          </p:cNvPr>
          <p:cNvSpPr txBox="1"/>
          <p:nvPr/>
        </p:nvSpPr>
        <p:spPr>
          <a:xfrm>
            <a:off x="3113314" y="250371"/>
            <a:ext cx="5453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Day 1 Writing</a:t>
            </a:r>
          </a:p>
        </p:txBody>
      </p:sp>
    </p:spTree>
    <p:extLst>
      <p:ext uri="{BB962C8B-B14F-4D97-AF65-F5344CB8AC3E}">
        <p14:creationId xmlns:p14="http://schemas.microsoft.com/office/powerpoint/2010/main" val="353418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575DD0-F479-464F-9858-4BEE852F75E7}"/>
              </a:ext>
            </a:extLst>
          </p:cNvPr>
          <p:cNvSpPr txBox="1"/>
          <p:nvPr/>
        </p:nvSpPr>
        <p:spPr>
          <a:xfrm>
            <a:off x="8522012" y="0"/>
            <a:ext cx="3254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Day 3 Writing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84CCA2-E7ED-FB4C-A478-1FBC67434CC7}"/>
              </a:ext>
            </a:extLst>
          </p:cNvPr>
          <p:cNvSpPr txBox="1"/>
          <p:nvPr/>
        </p:nvSpPr>
        <p:spPr>
          <a:xfrm>
            <a:off x="7118883" y="983844"/>
            <a:ext cx="4768318" cy="56061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400" dirty="0"/>
              <a:t>If you woke up one day and had wings, what would you do? </a:t>
            </a:r>
          </a:p>
          <a:p>
            <a:pPr algn="ctr"/>
            <a:endParaRPr lang="en-NZ" sz="4400" dirty="0"/>
          </a:p>
          <a:p>
            <a:pPr algn="ctr"/>
            <a:r>
              <a:rPr lang="en-NZ" sz="4400" dirty="0"/>
              <a:t>Explain where, how, who with, why, when</a:t>
            </a:r>
            <a:endParaRPr lang="en-NZ" sz="4400" dirty="0"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D37AD5-29B7-5647-8FFD-1D17F389DC3F}"/>
              </a:ext>
            </a:extLst>
          </p:cNvPr>
          <p:cNvSpPr txBox="1"/>
          <p:nvPr/>
        </p:nvSpPr>
        <p:spPr>
          <a:xfrm>
            <a:off x="304799" y="1770978"/>
            <a:ext cx="5410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5400" dirty="0"/>
              <a:t>Which is worse to break: an arm or a leg? </a:t>
            </a:r>
          </a:p>
          <a:p>
            <a:pPr algn="ctr"/>
            <a:r>
              <a:rPr lang="en-NZ" sz="5400" dirty="0"/>
              <a:t>Explain why. </a:t>
            </a:r>
          </a:p>
          <a:p>
            <a:pPr algn="ctr"/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6FB2F-70B2-BB40-A361-7B236038F858}"/>
              </a:ext>
            </a:extLst>
          </p:cNvPr>
          <p:cNvSpPr txBox="1"/>
          <p:nvPr/>
        </p:nvSpPr>
        <p:spPr>
          <a:xfrm>
            <a:off x="1382484" y="94592"/>
            <a:ext cx="32548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Day 2 Writing</a:t>
            </a:r>
          </a:p>
        </p:txBody>
      </p:sp>
    </p:spTree>
    <p:extLst>
      <p:ext uri="{BB962C8B-B14F-4D97-AF65-F5344CB8AC3E}">
        <p14:creationId xmlns:p14="http://schemas.microsoft.com/office/powerpoint/2010/main" val="236432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7A21F7A-F839-8D4C-B3EA-B85DFFBB15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428"/>
          <a:stretch/>
        </p:blipFill>
        <p:spPr>
          <a:xfrm rot="5400000">
            <a:off x="2228122" y="-282332"/>
            <a:ext cx="7254642" cy="7422664"/>
          </a:xfr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A2AC245-90CF-3F4C-BFA7-FB6FABCEB6E8}"/>
              </a:ext>
            </a:extLst>
          </p:cNvPr>
          <p:cNvSpPr txBox="1"/>
          <p:nvPr/>
        </p:nvSpPr>
        <p:spPr>
          <a:xfrm rot="5400000">
            <a:off x="8741371" y="2457740"/>
            <a:ext cx="47939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Use your Spelling Rocket words to do these activities and practice your spelling</a:t>
            </a:r>
          </a:p>
        </p:txBody>
      </p:sp>
    </p:spTree>
    <p:extLst>
      <p:ext uri="{BB962C8B-B14F-4D97-AF65-F5344CB8AC3E}">
        <p14:creationId xmlns:p14="http://schemas.microsoft.com/office/powerpoint/2010/main" val="55995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5EAEB4BA-E914-8F49-9612-E8B5EFFD5A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61" t="8829" r="43256" b="18372"/>
          <a:stretch/>
        </p:blipFill>
        <p:spPr>
          <a:xfrm>
            <a:off x="653141" y="568622"/>
            <a:ext cx="4265700" cy="6184417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61D8F0-1B8B-DA42-8596-4FD9B27FE2B3}"/>
              </a:ext>
            </a:extLst>
          </p:cNvPr>
          <p:cNvSpPr txBox="1"/>
          <p:nvPr/>
        </p:nvSpPr>
        <p:spPr>
          <a:xfrm>
            <a:off x="653141" y="117222"/>
            <a:ext cx="404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Handwriting Practice.  Copy on to paper.  Can you think  of some more words?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6C8FD2-3E63-0945-B37F-D1ABD43A99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81" t="14629" r="20371" b="13518"/>
          <a:stretch/>
        </p:blipFill>
        <p:spPr>
          <a:xfrm>
            <a:off x="6743700" y="117221"/>
            <a:ext cx="5363936" cy="675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5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328</TotalTime>
  <Words>158</Words>
  <Application>Microsoft Macintosh PowerPoint</Application>
  <PresentationFormat>Widescreen</PresentationFormat>
  <Paragraphs>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</vt:lpstr>
      <vt:lpstr>Baloo</vt:lpstr>
      <vt:lpstr>Calibri</vt:lpstr>
      <vt:lpstr>Calibri Light</vt:lpstr>
      <vt:lpstr>Open Sans Semibold</vt:lpstr>
      <vt:lpstr>Oswald</vt:lpstr>
      <vt:lpstr>Roboto Slab</vt:lpstr>
      <vt:lpstr>Roboto Slab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aliciaa@insollave.school.nz</dc:creator>
  <cp:lastModifiedBy>aliciaa@insollave.school.nz</cp:lastModifiedBy>
  <cp:revision>36</cp:revision>
  <cp:lastPrinted>2020-04-22T01:06:59Z</cp:lastPrinted>
  <dcterms:created xsi:type="dcterms:W3CDTF">2020-04-21T01:37:15Z</dcterms:created>
  <dcterms:modified xsi:type="dcterms:W3CDTF">2020-04-28T02:37:19Z</dcterms:modified>
</cp:coreProperties>
</file>