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13"/>
  </p:notesMasterIdLst>
  <p:sldIdLst>
    <p:sldId id="256" r:id="rId2"/>
    <p:sldId id="257" r:id="rId3"/>
    <p:sldId id="258" r:id="rId4"/>
    <p:sldId id="259" r:id="rId5"/>
    <p:sldId id="260" r:id="rId6"/>
    <p:sldId id="261" r:id="rId7"/>
    <p:sldId id="262" r:id="rId8"/>
    <p:sldId id="263" r:id="rId9"/>
    <p:sldId id="264" r:id="rId10"/>
    <p:sldId id="265" r:id="rId11"/>
    <p:sldId id="266" r:id="rId12"/>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17" roundtripDataSignature="AMtx7mj84PWGuOX2NJLVHh5mx5SnBox3Xw=="/>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DA8601E4-299B-458D-BBA7-6543740214C2}">
  <a:tblStyle styleId="{DA8601E4-299B-458D-BBA7-6543740214C2}" styleName="Table_0">
    <a:wholeTbl>
      <a:tcTxStyle b="off" i="off">
        <a:font>
          <a:latin typeface="Calibri"/>
          <a:ea typeface="Calibri"/>
          <a:cs typeface="Calibri"/>
        </a:font>
        <a:schemeClr val="dk1"/>
      </a:tcTxStyle>
      <a:tcStyle>
        <a:tcBdr>
          <a:left>
            <a:ln w="12700" cap="flat" cmpd="sng">
              <a:solidFill>
                <a:schemeClr val="dk1"/>
              </a:solidFill>
              <a:prstDash val="solid"/>
              <a:round/>
              <a:headEnd type="none" w="sm" len="sm"/>
              <a:tailEnd type="none" w="sm" len="sm"/>
            </a:ln>
          </a:left>
          <a:right>
            <a:ln w="12700" cap="flat" cmpd="sng">
              <a:solidFill>
                <a:schemeClr val="dk1"/>
              </a:solidFill>
              <a:prstDash val="solid"/>
              <a:round/>
              <a:headEnd type="none" w="sm" len="sm"/>
              <a:tailEnd type="none" w="sm" len="sm"/>
            </a:ln>
          </a:right>
          <a:top>
            <a:ln w="12700" cap="flat" cmpd="sng">
              <a:solidFill>
                <a:schemeClr val="dk1"/>
              </a:solidFill>
              <a:prstDash val="solid"/>
              <a:round/>
              <a:headEnd type="none" w="sm" len="sm"/>
              <a:tailEnd type="none" w="sm" len="sm"/>
            </a:ln>
          </a:top>
          <a:bottom>
            <a:ln w="12700" cap="flat" cmpd="sng">
              <a:solidFill>
                <a:schemeClr val="dk1"/>
              </a:solidFill>
              <a:prstDash val="solid"/>
              <a:round/>
              <a:headEnd type="none" w="sm" len="sm"/>
              <a:tailEnd type="none" w="sm" len="sm"/>
            </a:ln>
          </a:bottom>
          <a:insideH>
            <a:ln w="12700" cap="flat" cmpd="sng">
              <a:solidFill>
                <a:schemeClr val="dk1"/>
              </a:solidFill>
              <a:prstDash val="solid"/>
              <a:round/>
              <a:headEnd type="none" w="sm" len="sm"/>
              <a:tailEnd type="none" w="sm" len="sm"/>
            </a:ln>
          </a:insideH>
          <a:insideV>
            <a:ln w="12700" cap="flat" cmpd="sng">
              <a:solidFill>
                <a:schemeClr val="dk1"/>
              </a:solidFill>
              <a:prstDash val="solid"/>
              <a:round/>
              <a:headEnd type="none" w="sm" len="sm"/>
              <a:tailEnd type="none" w="sm" len="sm"/>
            </a:ln>
          </a:insideV>
        </a:tcBdr>
        <a:fill>
          <a:solidFill>
            <a:srgbClr val="FFFFFF">
              <a:alpha val="0"/>
            </a:srgbClr>
          </a:solidFill>
        </a:fill>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591"/>
  </p:normalViewPr>
  <p:slideViewPr>
    <p:cSldViewPr snapToGrid="0" snapToObjects="1">
      <p:cViewPr varScale="1">
        <p:scale>
          <a:sx n="112" d="100"/>
          <a:sy n="112" d="100"/>
        </p:scale>
        <p:origin x="576"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customschemas.google.com/relationships/presentationmetadata" Target="metadata"/><Relationship Id="rId2" Type="http://schemas.openxmlformats.org/officeDocument/2006/relationships/slide" Target="slides/slide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2" name="Google Shape;82;p1: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
        <p:cNvGrpSpPr/>
        <p:nvPr/>
      </p:nvGrpSpPr>
      <p:grpSpPr>
        <a:xfrm>
          <a:off x="0" y="0"/>
          <a:ext cx="0" cy="0"/>
          <a:chOff x="0" y="0"/>
          <a:chExt cx="0" cy="0"/>
        </a:xfrm>
      </p:grpSpPr>
      <p:sp>
        <p:nvSpPr>
          <p:cNvPr id="167" name="Google Shape;167;p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8" name="Google Shape;168;p6: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Google Shape;172;p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73" name="Google Shape;173;p7: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
        <p:cNvGrpSpPr/>
        <p:nvPr/>
      </p:nvGrpSpPr>
      <p:grpSpPr>
        <a:xfrm>
          <a:off x="0" y="0"/>
          <a:ext cx="0" cy="0"/>
          <a:chOff x="0" y="0"/>
          <a:chExt cx="0" cy="0"/>
        </a:xfrm>
      </p:grpSpPr>
      <p:sp>
        <p:nvSpPr>
          <p:cNvPr id="87" name="Google Shape;8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8" name="Google Shape;88;p2: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Google Shape;94;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5" name="Google Shape;95;p3: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p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3" name="Google Shape;133;p4: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Google Shape;138;g83f9e34f2e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9" name="Google Shape;139;g83f9e34f2e_0_0: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Google Shape;144;g83f9e34f2e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45" name="Google Shape;145;g83f9e34f2e_0_5: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Google Shape;150;g83f9e34f2e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51" name="Google Shape;151;g83f9e34f2e_0_10: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Google Shape;156;g83f9e34f2e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57" name="Google Shape;157;g83f9e34f2e_0_15: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
        <p:cNvGrpSpPr/>
        <p:nvPr/>
      </p:nvGrpSpPr>
      <p:grpSpPr>
        <a:xfrm>
          <a:off x="0" y="0"/>
          <a:ext cx="0" cy="0"/>
          <a:chOff x="0" y="0"/>
          <a:chExt cx="0" cy="0"/>
        </a:xfrm>
      </p:grpSpPr>
      <p:sp>
        <p:nvSpPr>
          <p:cNvPr id="161" name="Google Shape;161;p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2" name="Google Shape;162;p5: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1"/>
        <p:cNvGrpSpPr/>
        <p:nvPr/>
      </p:nvGrpSpPr>
      <p:grpSpPr>
        <a:xfrm>
          <a:off x="0" y="0"/>
          <a:ext cx="0" cy="0"/>
          <a:chOff x="0" y="0"/>
          <a:chExt cx="0" cy="0"/>
        </a:xfrm>
      </p:grpSpPr>
      <p:sp>
        <p:nvSpPr>
          <p:cNvPr id="12" name="Google Shape;12;p9"/>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3" name="Google Shape;13;p9"/>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4" name="Google Shape;14;p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 name="Google Shape;15;p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6" name="Google Shape;16;p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NZ"/>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68"/>
        <p:cNvGrpSpPr/>
        <p:nvPr/>
      </p:nvGrpSpPr>
      <p:grpSpPr>
        <a:xfrm>
          <a:off x="0" y="0"/>
          <a:ext cx="0" cy="0"/>
          <a:chOff x="0" y="0"/>
          <a:chExt cx="0" cy="0"/>
        </a:xfrm>
      </p:grpSpPr>
      <p:sp>
        <p:nvSpPr>
          <p:cNvPr id="69" name="Google Shape;69;p1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0" name="Google Shape;70;p18"/>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1" name="Google Shape;71;p1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2" name="Google Shape;72;p1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3" name="Google Shape;73;p1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NZ"/>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4"/>
        <p:cNvGrpSpPr/>
        <p:nvPr/>
      </p:nvGrpSpPr>
      <p:grpSpPr>
        <a:xfrm>
          <a:off x="0" y="0"/>
          <a:ext cx="0" cy="0"/>
          <a:chOff x="0" y="0"/>
          <a:chExt cx="0" cy="0"/>
        </a:xfrm>
      </p:grpSpPr>
      <p:sp>
        <p:nvSpPr>
          <p:cNvPr id="75" name="Google Shape;75;p19"/>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6" name="Google Shape;76;p19"/>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7" name="Google Shape;77;p1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1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9" name="Google Shape;79;p1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NZ"/>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7"/>
        <p:cNvGrpSpPr/>
        <p:nvPr/>
      </p:nvGrpSpPr>
      <p:grpSpPr>
        <a:xfrm>
          <a:off x="0" y="0"/>
          <a:ext cx="0" cy="0"/>
          <a:chOff x="0" y="0"/>
          <a:chExt cx="0" cy="0"/>
        </a:xfrm>
      </p:grpSpPr>
      <p:sp>
        <p:nvSpPr>
          <p:cNvPr id="18" name="Google Shape;18;p1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9" name="Google Shape;19;p10"/>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0" name="Google Shape;20;p1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1" name="Google Shape;21;p1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2" name="Google Shape;22;p1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NZ"/>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3"/>
        <p:cNvGrpSpPr/>
        <p:nvPr/>
      </p:nvGrpSpPr>
      <p:grpSpPr>
        <a:xfrm>
          <a:off x="0" y="0"/>
          <a:ext cx="0" cy="0"/>
          <a:chOff x="0" y="0"/>
          <a:chExt cx="0" cy="0"/>
        </a:xfrm>
      </p:grpSpPr>
      <p:sp>
        <p:nvSpPr>
          <p:cNvPr id="24" name="Google Shape;24;p11"/>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11"/>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26" name="Google Shape;26;p1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1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1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NZ"/>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29"/>
        <p:cNvGrpSpPr/>
        <p:nvPr/>
      </p:nvGrpSpPr>
      <p:grpSpPr>
        <a:xfrm>
          <a:off x="0" y="0"/>
          <a:ext cx="0" cy="0"/>
          <a:chOff x="0" y="0"/>
          <a:chExt cx="0" cy="0"/>
        </a:xfrm>
      </p:grpSpPr>
      <p:sp>
        <p:nvSpPr>
          <p:cNvPr id="30" name="Google Shape;30;p1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1" name="Google Shape;31;p12"/>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2" name="Google Shape;32;p12"/>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3" name="Google Shape;33;p1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4" name="Google Shape;34;p1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5" name="Google Shape;35;p1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NZ"/>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36"/>
        <p:cNvGrpSpPr/>
        <p:nvPr/>
      </p:nvGrpSpPr>
      <p:grpSpPr>
        <a:xfrm>
          <a:off x="0" y="0"/>
          <a:ext cx="0" cy="0"/>
          <a:chOff x="0" y="0"/>
          <a:chExt cx="0" cy="0"/>
        </a:xfrm>
      </p:grpSpPr>
      <p:sp>
        <p:nvSpPr>
          <p:cNvPr id="37" name="Google Shape;37;p13"/>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8" name="Google Shape;38;p13"/>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39" name="Google Shape;39;p13"/>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0" name="Google Shape;40;p13"/>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1" name="Google Shape;41;p13"/>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2" name="Google Shape;42;p1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3" name="Google Shape;43;p1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4" name="Google Shape;44;p1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NZ"/>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5"/>
        <p:cNvGrpSpPr/>
        <p:nvPr/>
      </p:nvGrpSpPr>
      <p:grpSpPr>
        <a:xfrm>
          <a:off x="0" y="0"/>
          <a:ext cx="0" cy="0"/>
          <a:chOff x="0" y="0"/>
          <a:chExt cx="0" cy="0"/>
        </a:xfrm>
      </p:grpSpPr>
      <p:sp>
        <p:nvSpPr>
          <p:cNvPr id="46" name="Google Shape;46;p1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7" name="Google Shape;47;p1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1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9" name="Google Shape;49;p1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NZ"/>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0"/>
        <p:cNvGrpSpPr/>
        <p:nvPr/>
      </p:nvGrpSpPr>
      <p:grpSpPr>
        <a:xfrm>
          <a:off x="0" y="0"/>
          <a:ext cx="0" cy="0"/>
          <a:chOff x="0" y="0"/>
          <a:chExt cx="0" cy="0"/>
        </a:xfrm>
      </p:grpSpPr>
      <p:sp>
        <p:nvSpPr>
          <p:cNvPr id="51" name="Google Shape;51;p1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1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1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NZ"/>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4"/>
        <p:cNvGrpSpPr/>
        <p:nvPr/>
      </p:nvGrpSpPr>
      <p:grpSpPr>
        <a:xfrm>
          <a:off x="0" y="0"/>
          <a:ext cx="0" cy="0"/>
          <a:chOff x="0" y="0"/>
          <a:chExt cx="0" cy="0"/>
        </a:xfrm>
      </p:grpSpPr>
      <p:sp>
        <p:nvSpPr>
          <p:cNvPr id="55" name="Google Shape;55;p16"/>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6" name="Google Shape;56;p16"/>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57" name="Google Shape;57;p16"/>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58" name="Google Shape;58;p1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1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1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NZ"/>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1"/>
        <p:cNvGrpSpPr/>
        <p:nvPr/>
      </p:nvGrpSpPr>
      <p:grpSpPr>
        <a:xfrm>
          <a:off x="0" y="0"/>
          <a:ext cx="0" cy="0"/>
          <a:chOff x="0" y="0"/>
          <a:chExt cx="0" cy="0"/>
        </a:xfrm>
      </p:grpSpPr>
      <p:sp>
        <p:nvSpPr>
          <p:cNvPr id="62" name="Google Shape;62;p17"/>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3" name="Google Shape;63;p17"/>
          <p:cNvSpPr>
            <a:spLocks noGrp="1"/>
          </p:cNvSpPr>
          <p:nvPr>
            <p:ph type="pic" idx="2"/>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R="0" lvl="0" algn="l" rtl="0">
              <a:lnSpc>
                <a:spcPct val="90000"/>
              </a:lnSpc>
              <a:spcBef>
                <a:spcPts val="100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64" name="Google Shape;64;p17"/>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5" name="Google Shape;65;p1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6" name="Google Shape;66;p1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7" name="Google Shape;67;p1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NZ"/>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8"/>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 name="Google Shape;8;p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NZ"/>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1"/>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p>
            <a:pPr marL="0" lvl="0" indent="0" algn="ctr" rtl="0">
              <a:lnSpc>
                <a:spcPct val="90000"/>
              </a:lnSpc>
              <a:spcBef>
                <a:spcPts val="0"/>
              </a:spcBef>
              <a:spcAft>
                <a:spcPts val="0"/>
              </a:spcAft>
              <a:buClr>
                <a:schemeClr val="dk1"/>
              </a:buClr>
              <a:buSzPts val="6000"/>
              <a:buFont typeface="Calibri"/>
              <a:buNone/>
            </a:pPr>
            <a:r>
              <a:rPr lang="en-NZ"/>
              <a:t>Stage E6 - 6 Maths Activities</a:t>
            </a:r>
            <a:endParaRPr/>
          </a:p>
        </p:txBody>
      </p:sp>
      <p:sp>
        <p:nvSpPr>
          <p:cNvPr id="85" name="Google Shape;85;p1"/>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p>
            <a:pPr marL="0" lvl="0" indent="0" algn="ctr" rtl="0">
              <a:lnSpc>
                <a:spcPct val="90000"/>
              </a:lnSpc>
              <a:spcBef>
                <a:spcPts val="0"/>
              </a:spcBef>
              <a:spcAft>
                <a:spcPts val="0"/>
              </a:spcAft>
              <a:buClr>
                <a:schemeClr val="dk1"/>
              </a:buClr>
              <a:buSzPts val="2400"/>
              <a:buNone/>
            </a:pPr>
            <a:endParaRPr/>
          </a:p>
          <a:p>
            <a:pPr marL="0" lvl="0" indent="0" algn="ctr" rtl="0">
              <a:lnSpc>
                <a:spcPct val="90000"/>
              </a:lnSpc>
              <a:spcBef>
                <a:spcPts val="1000"/>
              </a:spcBef>
              <a:spcAft>
                <a:spcPts val="0"/>
              </a:spcAft>
              <a:buClr>
                <a:schemeClr val="dk1"/>
              </a:buClr>
              <a:buSzPts val="2400"/>
              <a:buNone/>
            </a:pPr>
            <a:r>
              <a:rPr lang="en-NZ"/>
              <a:t>Term 2 Week 3 2020</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69"/>
        <p:cNvGrpSpPr/>
        <p:nvPr/>
      </p:nvGrpSpPr>
      <p:grpSpPr>
        <a:xfrm>
          <a:off x="0" y="0"/>
          <a:ext cx="0" cy="0"/>
          <a:chOff x="0" y="0"/>
          <a:chExt cx="0" cy="0"/>
        </a:xfrm>
      </p:grpSpPr>
      <p:pic>
        <p:nvPicPr>
          <p:cNvPr id="170" name="Google Shape;170;p6"/>
          <p:cNvPicPr preferRelativeResize="0">
            <a:picLocks noGrp="1"/>
          </p:cNvPicPr>
          <p:nvPr>
            <p:ph type="body" idx="1"/>
          </p:nvPr>
        </p:nvPicPr>
        <p:blipFill rotWithShape="1">
          <a:blip r:embed="rId3">
            <a:alphaModFix/>
          </a:blip>
          <a:srcRect l="16139" t="9383" r="17360" b="14446"/>
          <a:stretch/>
        </p:blipFill>
        <p:spPr>
          <a:xfrm>
            <a:off x="1759352" y="716690"/>
            <a:ext cx="8310623" cy="5949347"/>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74"/>
        <p:cNvGrpSpPr/>
        <p:nvPr/>
      </p:nvGrpSpPr>
      <p:grpSpPr>
        <a:xfrm>
          <a:off x="0" y="0"/>
          <a:ext cx="0" cy="0"/>
          <a:chOff x="0" y="0"/>
          <a:chExt cx="0" cy="0"/>
        </a:xfrm>
      </p:grpSpPr>
      <p:sp>
        <p:nvSpPr>
          <p:cNvPr id="175" name="Google Shape;175;p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FF0000"/>
              </a:buClr>
              <a:buSzPts val="4400"/>
              <a:buFont typeface="Calibri"/>
              <a:buNone/>
            </a:pPr>
            <a:r>
              <a:rPr lang="en-NZ" b="1">
                <a:solidFill>
                  <a:srgbClr val="FF0000"/>
                </a:solidFill>
              </a:rPr>
              <a:t>PROBLEM SOLVING </a:t>
            </a:r>
            <a:br>
              <a:rPr lang="en-NZ"/>
            </a:br>
            <a:r>
              <a:rPr lang="en-NZ" sz="1600"/>
              <a:t>Remember to show your working out</a:t>
            </a:r>
            <a:endParaRPr/>
          </a:p>
        </p:txBody>
      </p:sp>
      <p:sp>
        <p:nvSpPr>
          <p:cNvPr id="176" name="Google Shape;176;p7"/>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p>
            <a:pPr marL="228600" lvl="0" indent="-228600" algn="l" rtl="0">
              <a:lnSpc>
                <a:spcPct val="90000"/>
              </a:lnSpc>
              <a:spcBef>
                <a:spcPts val="0"/>
              </a:spcBef>
              <a:spcAft>
                <a:spcPts val="0"/>
              </a:spcAft>
              <a:buClr>
                <a:schemeClr val="dk1"/>
              </a:buClr>
              <a:buSzPts val="2800"/>
              <a:buChar char="•"/>
            </a:pPr>
            <a:r>
              <a:rPr lang="en-NZ"/>
              <a:t>Brian is buying fruit for a picnic. He needs at least 100 pieces, but doesn’t want more than 110. </a:t>
            </a:r>
            <a:endParaRPr/>
          </a:p>
          <a:p>
            <a:pPr marL="228600" lvl="0" indent="-228600" algn="l" rtl="0">
              <a:lnSpc>
                <a:spcPct val="90000"/>
              </a:lnSpc>
              <a:spcBef>
                <a:spcPts val="1000"/>
              </a:spcBef>
              <a:spcAft>
                <a:spcPts val="0"/>
              </a:spcAft>
              <a:buClr>
                <a:schemeClr val="dk1"/>
              </a:buClr>
              <a:buSzPts val="2800"/>
              <a:buChar char="•"/>
            </a:pPr>
            <a:r>
              <a:rPr lang="en-NZ"/>
              <a:t>The fruit shop sells fruit in bags. Apples come in bags of 10, oranges come in bags of 8, passionfruit come in bags of 12 and pears come in bags of 6. </a:t>
            </a:r>
            <a:endParaRPr/>
          </a:p>
          <a:p>
            <a:pPr marL="228600" lvl="0" indent="-228600" algn="l" rtl="0">
              <a:lnSpc>
                <a:spcPct val="90000"/>
              </a:lnSpc>
              <a:spcBef>
                <a:spcPts val="1000"/>
              </a:spcBef>
              <a:spcAft>
                <a:spcPts val="0"/>
              </a:spcAft>
              <a:buClr>
                <a:schemeClr val="dk1"/>
              </a:buClr>
              <a:buSzPts val="2800"/>
              <a:buChar char="•"/>
            </a:pPr>
            <a:r>
              <a:rPr lang="en-NZ"/>
              <a:t>What combinations of fruit bags could Brian buy for the party? List some possibilities. </a:t>
            </a:r>
            <a:endParaRPr/>
          </a:p>
          <a:p>
            <a:pPr marL="228600" lvl="0" indent="-50800" algn="l" rtl="0">
              <a:lnSpc>
                <a:spcPct val="90000"/>
              </a:lnSpc>
              <a:spcBef>
                <a:spcPts val="1000"/>
              </a:spcBef>
              <a:spcAft>
                <a:spcPts val="0"/>
              </a:spcAft>
              <a:buClr>
                <a:schemeClr val="dk1"/>
              </a:buClr>
              <a:buSzPts val="2800"/>
              <a:buNone/>
            </a:pP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9"/>
        <p:cNvGrpSpPr/>
        <p:nvPr/>
      </p:nvGrpSpPr>
      <p:grpSpPr>
        <a:xfrm>
          <a:off x="0" y="0"/>
          <a:ext cx="0" cy="0"/>
          <a:chOff x="0" y="0"/>
          <a:chExt cx="0" cy="0"/>
        </a:xfrm>
      </p:grpSpPr>
      <p:graphicFrame>
        <p:nvGraphicFramePr>
          <p:cNvPr id="90" name="Google Shape;90;p2"/>
          <p:cNvGraphicFramePr/>
          <p:nvPr/>
        </p:nvGraphicFramePr>
        <p:xfrm>
          <a:off x="168918" y="133636"/>
          <a:ext cx="3000000" cy="3000000"/>
        </p:xfrm>
        <a:graphic>
          <a:graphicData uri="http://schemas.openxmlformats.org/drawingml/2006/table">
            <a:tbl>
              <a:tblPr firstRow="1" firstCol="1" bandRow="1">
                <a:noFill/>
                <a:tableStyleId>{DA8601E4-299B-458D-BBA7-6543740214C2}</a:tableStyleId>
              </a:tblPr>
              <a:tblGrid>
                <a:gridCol w="1067300">
                  <a:extLst>
                    <a:ext uri="{9D8B030D-6E8A-4147-A177-3AD203B41FA5}">
                      <a16:colId xmlns:a16="http://schemas.microsoft.com/office/drawing/2014/main" val="20000"/>
                    </a:ext>
                  </a:extLst>
                </a:gridCol>
                <a:gridCol w="673725">
                  <a:extLst>
                    <a:ext uri="{9D8B030D-6E8A-4147-A177-3AD203B41FA5}">
                      <a16:colId xmlns:a16="http://schemas.microsoft.com/office/drawing/2014/main" val="20001"/>
                    </a:ext>
                  </a:extLst>
                </a:gridCol>
                <a:gridCol w="788025">
                  <a:extLst>
                    <a:ext uri="{9D8B030D-6E8A-4147-A177-3AD203B41FA5}">
                      <a16:colId xmlns:a16="http://schemas.microsoft.com/office/drawing/2014/main" val="20002"/>
                    </a:ext>
                  </a:extLst>
                </a:gridCol>
                <a:gridCol w="727875">
                  <a:extLst>
                    <a:ext uri="{9D8B030D-6E8A-4147-A177-3AD203B41FA5}">
                      <a16:colId xmlns:a16="http://schemas.microsoft.com/office/drawing/2014/main" val="20003"/>
                    </a:ext>
                  </a:extLst>
                </a:gridCol>
                <a:gridCol w="1343175">
                  <a:extLst>
                    <a:ext uri="{9D8B030D-6E8A-4147-A177-3AD203B41FA5}">
                      <a16:colId xmlns:a16="http://schemas.microsoft.com/office/drawing/2014/main" val="20004"/>
                    </a:ext>
                  </a:extLst>
                </a:gridCol>
                <a:gridCol w="512175">
                  <a:extLst>
                    <a:ext uri="{9D8B030D-6E8A-4147-A177-3AD203B41FA5}">
                      <a16:colId xmlns:a16="http://schemas.microsoft.com/office/drawing/2014/main" val="20005"/>
                    </a:ext>
                  </a:extLst>
                </a:gridCol>
                <a:gridCol w="949575">
                  <a:extLst>
                    <a:ext uri="{9D8B030D-6E8A-4147-A177-3AD203B41FA5}">
                      <a16:colId xmlns:a16="http://schemas.microsoft.com/office/drawing/2014/main" val="20006"/>
                    </a:ext>
                  </a:extLst>
                </a:gridCol>
                <a:gridCol w="669425">
                  <a:extLst>
                    <a:ext uri="{9D8B030D-6E8A-4147-A177-3AD203B41FA5}">
                      <a16:colId xmlns:a16="http://schemas.microsoft.com/office/drawing/2014/main" val="20007"/>
                    </a:ext>
                  </a:extLst>
                </a:gridCol>
                <a:gridCol w="914350">
                  <a:extLst>
                    <a:ext uri="{9D8B030D-6E8A-4147-A177-3AD203B41FA5}">
                      <a16:colId xmlns:a16="http://schemas.microsoft.com/office/drawing/2014/main" val="20008"/>
                    </a:ext>
                  </a:extLst>
                </a:gridCol>
                <a:gridCol w="569750">
                  <a:extLst>
                    <a:ext uri="{9D8B030D-6E8A-4147-A177-3AD203B41FA5}">
                      <a16:colId xmlns:a16="http://schemas.microsoft.com/office/drawing/2014/main" val="20009"/>
                    </a:ext>
                  </a:extLst>
                </a:gridCol>
                <a:gridCol w="921225">
                  <a:extLst>
                    <a:ext uri="{9D8B030D-6E8A-4147-A177-3AD203B41FA5}">
                      <a16:colId xmlns:a16="http://schemas.microsoft.com/office/drawing/2014/main" val="20010"/>
                    </a:ext>
                  </a:extLst>
                </a:gridCol>
                <a:gridCol w="609275">
                  <a:extLst>
                    <a:ext uri="{9D8B030D-6E8A-4147-A177-3AD203B41FA5}">
                      <a16:colId xmlns:a16="http://schemas.microsoft.com/office/drawing/2014/main" val="20011"/>
                    </a:ext>
                  </a:extLst>
                </a:gridCol>
              </a:tblGrid>
              <a:tr h="456225">
                <a:tc>
                  <a:txBody>
                    <a:bodyPr/>
                    <a:lstStyle/>
                    <a:p>
                      <a:pPr marL="0" marR="0" lvl="0" indent="0" algn="ctr" rtl="0">
                        <a:spcBef>
                          <a:spcPts val="0"/>
                        </a:spcBef>
                        <a:spcAft>
                          <a:spcPts val="0"/>
                        </a:spcAft>
                        <a:buNone/>
                      </a:pPr>
                      <a:r>
                        <a:rPr lang="en-NZ" sz="1400" u="none" strike="noStrike" cap="none"/>
                        <a:t>+1</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ctr"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ctr" rtl="0">
                        <a:spcBef>
                          <a:spcPts val="0"/>
                        </a:spcBef>
                        <a:spcAft>
                          <a:spcPts val="0"/>
                        </a:spcAft>
                        <a:buNone/>
                      </a:pPr>
                      <a:r>
                        <a:rPr lang="en-NZ" sz="1400" u="none" strike="noStrike" cap="none"/>
                        <a:t>+ in 5</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ctr"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ctr" rtl="0">
                        <a:spcBef>
                          <a:spcPts val="0"/>
                        </a:spcBef>
                        <a:spcAft>
                          <a:spcPts val="0"/>
                        </a:spcAft>
                        <a:buNone/>
                      </a:pPr>
                      <a:r>
                        <a:rPr lang="en-NZ" sz="1400" u="none" strike="noStrike" cap="none"/>
                        <a:t>doubles</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ctr"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ctr" rtl="0">
                        <a:spcBef>
                          <a:spcPts val="0"/>
                        </a:spcBef>
                        <a:spcAft>
                          <a:spcPts val="0"/>
                        </a:spcAft>
                        <a:buNone/>
                      </a:pPr>
                      <a:r>
                        <a:rPr lang="en-NZ" sz="1400" u="none" strike="noStrike" cap="none"/>
                        <a:t>+ to 20</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ctr"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ctr" rtl="0">
                        <a:spcBef>
                          <a:spcPts val="0"/>
                        </a:spcBef>
                        <a:spcAft>
                          <a:spcPts val="0"/>
                        </a:spcAft>
                        <a:buNone/>
                      </a:pPr>
                      <a:r>
                        <a:rPr lang="en-NZ" sz="1400" u="none" strike="noStrike" cap="none"/>
                        <a:t>- in 10</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ctr"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ctr" rtl="0">
                        <a:spcBef>
                          <a:spcPts val="0"/>
                        </a:spcBef>
                        <a:spcAft>
                          <a:spcPts val="0"/>
                        </a:spcAft>
                        <a:buNone/>
                      </a:pPr>
                      <a:r>
                        <a:rPr lang="en-NZ" sz="1400" u="none" strike="noStrike" cap="none"/>
                        <a:t>mixed bag</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r"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extLst>
                  <a:ext uri="{0D108BD9-81ED-4DB2-BD59-A6C34878D82A}">
                    <a16:rowId xmlns:a16="http://schemas.microsoft.com/office/drawing/2014/main" val="10000"/>
                  </a:ext>
                </a:extLst>
              </a:tr>
              <a:tr h="254575">
                <a:tc>
                  <a:txBody>
                    <a:bodyPr/>
                    <a:lstStyle/>
                    <a:p>
                      <a:pPr marL="0" marR="0" lvl="0" indent="0" algn="l" rtl="0">
                        <a:spcBef>
                          <a:spcPts val="0"/>
                        </a:spcBef>
                        <a:spcAft>
                          <a:spcPts val="0"/>
                        </a:spcAft>
                        <a:buNone/>
                      </a:pPr>
                      <a:r>
                        <a:rPr lang="en-NZ" sz="1400" u="none" strike="noStrike" cap="none"/>
                        <a:t>1+1=</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3+0=</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2+2=</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3+12=</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7-3=</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13+4=</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r"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extLst>
                  <a:ext uri="{0D108BD9-81ED-4DB2-BD59-A6C34878D82A}">
                    <a16:rowId xmlns:a16="http://schemas.microsoft.com/office/drawing/2014/main" val="10001"/>
                  </a:ext>
                </a:extLst>
              </a:tr>
              <a:tr h="267475">
                <a:tc>
                  <a:txBody>
                    <a:bodyPr/>
                    <a:lstStyle/>
                    <a:p>
                      <a:pPr marL="0" marR="0" lvl="0" indent="0" algn="l" rtl="0">
                        <a:spcBef>
                          <a:spcPts val="0"/>
                        </a:spcBef>
                        <a:spcAft>
                          <a:spcPts val="0"/>
                        </a:spcAft>
                        <a:buNone/>
                      </a:pPr>
                      <a:r>
                        <a:rPr lang="en-NZ" sz="1400" u="none" strike="noStrike" cap="none"/>
                        <a:t>8+1=</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2+3=</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4+4=</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7+8=</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8-1=</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19-3=</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r"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extLst>
                  <a:ext uri="{0D108BD9-81ED-4DB2-BD59-A6C34878D82A}">
                    <a16:rowId xmlns:a16="http://schemas.microsoft.com/office/drawing/2014/main" val="10002"/>
                  </a:ext>
                </a:extLst>
              </a:tr>
              <a:tr h="254575">
                <a:tc>
                  <a:txBody>
                    <a:bodyPr/>
                    <a:lstStyle/>
                    <a:p>
                      <a:pPr marL="0" marR="0" lvl="0" indent="0" algn="l" rtl="0">
                        <a:spcBef>
                          <a:spcPts val="0"/>
                        </a:spcBef>
                        <a:spcAft>
                          <a:spcPts val="0"/>
                        </a:spcAft>
                        <a:buNone/>
                      </a:pPr>
                      <a:r>
                        <a:rPr lang="en-NZ" sz="1400" u="none" strike="noStrike" cap="none"/>
                        <a:t>1+4=</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1+4=</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6+6=</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4+9=</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6-4=</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2+7=</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r"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extLst>
                  <a:ext uri="{0D108BD9-81ED-4DB2-BD59-A6C34878D82A}">
                    <a16:rowId xmlns:a16="http://schemas.microsoft.com/office/drawing/2014/main" val="10003"/>
                  </a:ext>
                </a:extLst>
              </a:tr>
              <a:tr h="254575">
                <a:tc>
                  <a:txBody>
                    <a:bodyPr/>
                    <a:lstStyle/>
                    <a:p>
                      <a:pPr marL="0" marR="0" lvl="0" indent="0" algn="l" rtl="0">
                        <a:spcBef>
                          <a:spcPts val="0"/>
                        </a:spcBef>
                        <a:spcAft>
                          <a:spcPts val="0"/>
                        </a:spcAft>
                        <a:buNone/>
                      </a:pPr>
                      <a:r>
                        <a:rPr lang="en-NZ" sz="1400" u="none" strike="noStrike" cap="none"/>
                        <a:t>3+1=</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0+4=</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5+5=</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11+6=</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9-5=</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17-5=</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r"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extLst>
                  <a:ext uri="{0D108BD9-81ED-4DB2-BD59-A6C34878D82A}">
                    <a16:rowId xmlns:a16="http://schemas.microsoft.com/office/drawing/2014/main" val="10004"/>
                  </a:ext>
                </a:extLst>
              </a:tr>
              <a:tr h="254575">
                <a:tc>
                  <a:txBody>
                    <a:bodyPr/>
                    <a:lstStyle/>
                    <a:p>
                      <a:pPr marL="0" marR="0" lvl="0" indent="0" algn="l" rtl="0">
                        <a:spcBef>
                          <a:spcPts val="0"/>
                        </a:spcBef>
                        <a:spcAft>
                          <a:spcPts val="0"/>
                        </a:spcAft>
                        <a:buNone/>
                      </a:pPr>
                      <a:r>
                        <a:rPr lang="en-NZ" sz="1400" u="none" strike="noStrike" cap="none"/>
                        <a:t>1+7=</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 in 5</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7+7=</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15+5=</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6-3=</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6+8=</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r"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extLst>
                  <a:ext uri="{0D108BD9-81ED-4DB2-BD59-A6C34878D82A}">
                    <a16:rowId xmlns:a16="http://schemas.microsoft.com/office/drawing/2014/main" val="10005"/>
                  </a:ext>
                </a:extLst>
              </a:tr>
              <a:tr h="254575">
                <a:tc>
                  <a:txBody>
                    <a:bodyPr/>
                    <a:lstStyle/>
                    <a:p>
                      <a:pPr marL="0" marR="0" lvl="0" indent="0" algn="l" rtl="0">
                        <a:spcBef>
                          <a:spcPts val="0"/>
                        </a:spcBef>
                        <a:spcAft>
                          <a:spcPts val="0"/>
                        </a:spcAft>
                        <a:buNone/>
                      </a:pPr>
                      <a:r>
                        <a:rPr lang="en-NZ" sz="1400" u="none" strike="noStrike" cap="none"/>
                        <a:t>2+1=</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5-1=</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8+8=</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4+8=</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 in 20</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tc rowSpan="6" gridSpan="2">
                  <a:txBody>
                    <a:bodyPr/>
                    <a:lstStyle/>
                    <a:p>
                      <a:pPr marL="0" marR="0" lvl="0" indent="0" algn="l" rtl="0">
                        <a:spcBef>
                          <a:spcPts val="0"/>
                        </a:spcBef>
                        <a:spcAft>
                          <a:spcPts val="0"/>
                        </a:spcAft>
                        <a:buNone/>
                      </a:pPr>
                      <a:r>
                        <a:rPr lang="en-NZ" sz="1400" u="none" strike="noStrike" cap="none"/>
                        <a:t> </a:t>
                      </a:r>
                      <a:endParaRPr sz="1100" u="none" strike="noStrike" cap="none"/>
                    </a:p>
                    <a:p>
                      <a:pPr marL="0" marR="0" lvl="0" indent="0" algn="l"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tc>
                <a:tc rowSpan="6" hMerge="1">
                  <a:txBody>
                    <a:bodyPr/>
                    <a:lstStyle/>
                    <a:p>
                      <a:endParaRPr lang="en-US"/>
                    </a:p>
                  </a:txBody>
                  <a:tcPr/>
                </a:tc>
                <a:extLst>
                  <a:ext uri="{0D108BD9-81ED-4DB2-BD59-A6C34878D82A}">
                    <a16:rowId xmlns:a16="http://schemas.microsoft.com/office/drawing/2014/main" val="10006"/>
                  </a:ext>
                </a:extLst>
              </a:tr>
              <a:tr h="267475">
                <a:tc>
                  <a:txBody>
                    <a:bodyPr/>
                    <a:lstStyle/>
                    <a:p>
                      <a:pPr marL="0" marR="0" lvl="0" indent="0" algn="l" rtl="0">
                        <a:spcBef>
                          <a:spcPts val="0"/>
                        </a:spcBef>
                        <a:spcAft>
                          <a:spcPts val="0"/>
                        </a:spcAft>
                        <a:buNone/>
                      </a:pPr>
                      <a:r>
                        <a:rPr lang="en-NZ" sz="1400" u="none" strike="noStrike" cap="none"/>
                        <a:t>1+5=</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3-2=</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halves</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14+2=</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12-4= </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tc gridSpan="2" vMerge="1">
                  <a:txBody>
                    <a:bodyPr/>
                    <a:lstStyle/>
                    <a:p>
                      <a:endParaRPr lang="en-US"/>
                    </a:p>
                  </a:txBody>
                  <a:tcPr/>
                </a:tc>
                <a:tc hMerge="1" vMerge="1">
                  <a:txBody>
                    <a:bodyPr/>
                    <a:lstStyle/>
                    <a:p>
                      <a:endParaRPr lang="en-US"/>
                    </a:p>
                  </a:txBody>
                  <a:tcPr/>
                </a:tc>
                <a:extLst>
                  <a:ext uri="{0D108BD9-81ED-4DB2-BD59-A6C34878D82A}">
                    <a16:rowId xmlns:a16="http://schemas.microsoft.com/office/drawing/2014/main" val="10007"/>
                  </a:ext>
                </a:extLst>
              </a:tr>
              <a:tr h="254575">
                <a:tc>
                  <a:txBody>
                    <a:bodyPr/>
                    <a:lstStyle/>
                    <a:p>
                      <a:pPr marL="0" marR="0" lvl="0" indent="0" algn="l" rtl="0">
                        <a:spcBef>
                          <a:spcPts val="0"/>
                        </a:spcBef>
                        <a:spcAft>
                          <a:spcPts val="0"/>
                        </a:spcAft>
                        <a:buNone/>
                      </a:pPr>
                      <a:r>
                        <a:rPr lang="en-NZ" sz="1400" u="none" strike="noStrike" cap="none"/>
                        <a:t>9+1=</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4-3=</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half of 10=</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3+9=</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17-8=</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tc gridSpan="2" vMerge="1">
                  <a:txBody>
                    <a:bodyPr/>
                    <a:lstStyle/>
                    <a:p>
                      <a:endParaRPr lang="en-US"/>
                    </a:p>
                  </a:txBody>
                  <a:tcPr/>
                </a:tc>
                <a:tc hMerge="1" vMerge="1">
                  <a:txBody>
                    <a:bodyPr/>
                    <a:lstStyle/>
                    <a:p>
                      <a:endParaRPr lang="en-US"/>
                    </a:p>
                  </a:txBody>
                  <a:tcPr/>
                </a:tc>
                <a:extLst>
                  <a:ext uri="{0D108BD9-81ED-4DB2-BD59-A6C34878D82A}">
                    <a16:rowId xmlns:a16="http://schemas.microsoft.com/office/drawing/2014/main" val="10008"/>
                  </a:ext>
                </a:extLst>
              </a:tr>
              <a:tr h="254575">
                <a:tc>
                  <a:txBody>
                    <a:bodyPr/>
                    <a:lstStyle/>
                    <a:p>
                      <a:pPr marL="0" marR="0" lvl="0" indent="0" algn="l" rtl="0">
                        <a:spcBef>
                          <a:spcPts val="0"/>
                        </a:spcBef>
                        <a:spcAft>
                          <a:spcPts val="0"/>
                        </a:spcAft>
                        <a:buNone/>
                      </a:pPr>
                      <a:r>
                        <a:rPr lang="en-NZ" sz="1400" u="none" strike="noStrike" cap="none"/>
                        <a:t>1+8=</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3-1=</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half of 12=</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11-6=</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tc gridSpan="2" vMerge="1">
                  <a:txBody>
                    <a:bodyPr/>
                    <a:lstStyle/>
                    <a:p>
                      <a:endParaRPr lang="en-US"/>
                    </a:p>
                  </a:txBody>
                  <a:tcPr/>
                </a:tc>
                <a:tc hMerge="1" vMerge="1">
                  <a:txBody>
                    <a:bodyPr/>
                    <a:lstStyle/>
                    <a:p>
                      <a:endParaRPr lang="en-US"/>
                    </a:p>
                  </a:txBody>
                  <a:tcPr/>
                </a:tc>
                <a:extLst>
                  <a:ext uri="{0D108BD9-81ED-4DB2-BD59-A6C34878D82A}">
                    <a16:rowId xmlns:a16="http://schemas.microsoft.com/office/drawing/2014/main" val="10009"/>
                  </a:ext>
                </a:extLst>
              </a:tr>
              <a:tr h="254575">
                <a:tc>
                  <a:txBody>
                    <a:bodyPr/>
                    <a:lstStyle/>
                    <a:p>
                      <a:pPr marL="0" marR="0" lvl="0" indent="0" algn="l" rtl="0">
                        <a:spcBef>
                          <a:spcPts val="0"/>
                        </a:spcBef>
                        <a:spcAft>
                          <a:spcPts val="0"/>
                        </a:spcAft>
                        <a:buNone/>
                      </a:pPr>
                      <a:r>
                        <a:rPr lang="en-NZ" sz="1400" u="none" strike="noStrike" cap="none"/>
                        <a:t>11 +1=</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half of 18=</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13-4=</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tc gridSpan="2" vMerge="1">
                  <a:txBody>
                    <a:bodyPr/>
                    <a:lstStyle/>
                    <a:p>
                      <a:endParaRPr lang="en-US"/>
                    </a:p>
                  </a:txBody>
                  <a:tcPr/>
                </a:tc>
                <a:tc hMerge="1" vMerge="1">
                  <a:txBody>
                    <a:bodyPr/>
                    <a:lstStyle/>
                    <a:p>
                      <a:endParaRPr lang="en-US"/>
                    </a:p>
                  </a:txBody>
                  <a:tcPr/>
                </a:tc>
                <a:extLst>
                  <a:ext uri="{0D108BD9-81ED-4DB2-BD59-A6C34878D82A}">
                    <a16:rowId xmlns:a16="http://schemas.microsoft.com/office/drawing/2014/main" val="10010"/>
                  </a:ext>
                </a:extLst>
              </a:tr>
              <a:tr h="267475">
                <a:tc gridSpan="2">
                  <a:txBody>
                    <a:bodyPr/>
                    <a:lstStyle/>
                    <a:p>
                      <a:pPr marL="0" marR="0" lvl="0" indent="0" algn="l"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tc hMerge="1">
                  <a:txBody>
                    <a:bodyPr/>
                    <a:lstStyle/>
                    <a:p>
                      <a:endParaRPr lang="en-US"/>
                    </a:p>
                  </a:txBody>
                  <a:tcPr/>
                </a:tc>
                <a:tc>
                  <a:txBody>
                    <a:bodyPr/>
                    <a:lstStyle/>
                    <a:p>
                      <a:pPr marL="0" marR="0" lvl="0" indent="0" algn="l"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half of 6=</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18-10=</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tc gridSpan="2" vMerge="1">
                  <a:txBody>
                    <a:bodyPr/>
                    <a:lstStyle/>
                    <a:p>
                      <a:endParaRPr lang="en-US"/>
                    </a:p>
                  </a:txBody>
                  <a:tcPr/>
                </a:tc>
                <a:tc hMerge="1" vMerge="1">
                  <a:txBody>
                    <a:bodyPr/>
                    <a:lstStyle/>
                    <a:p>
                      <a:endParaRPr lang="en-US"/>
                    </a:p>
                  </a:txBody>
                  <a:tcPr/>
                </a:tc>
                <a:extLst>
                  <a:ext uri="{0D108BD9-81ED-4DB2-BD59-A6C34878D82A}">
                    <a16:rowId xmlns:a16="http://schemas.microsoft.com/office/drawing/2014/main" val="10011"/>
                  </a:ext>
                </a:extLst>
              </a:tr>
            </a:tbl>
          </a:graphicData>
        </a:graphic>
      </p:graphicFrame>
      <p:graphicFrame>
        <p:nvGraphicFramePr>
          <p:cNvPr id="91" name="Google Shape;91;p2"/>
          <p:cNvGraphicFramePr/>
          <p:nvPr/>
        </p:nvGraphicFramePr>
        <p:xfrm>
          <a:off x="168918" y="3601434"/>
          <a:ext cx="3000000" cy="3000000"/>
        </p:xfrm>
        <a:graphic>
          <a:graphicData uri="http://schemas.openxmlformats.org/drawingml/2006/table">
            <a:tbl>
              <a:tblPr firstRow="1" firstCol="1" bandRow="1">
                <a:noFill/>
                <a:tableStyleId>{DA8601E4-299B-458D-BBA7-6543740214C2}</a:tableStyleId>
              </a:tblPr>
              <a:tblGrid>
                <a:gridCol w="1078350">
                  <a:extLst>
                    <a:ext uri="{9D8B030D-6E8A-4147-A177-3AD203B41FA5}">
                      <a16:colId xmlns:a16="http://schemas.microsoft.com/office/drawing/2014/main" val="20000"/>
                    </a:ext>
                  </a:extLst>
                </a:gridCol>
                <a:gridCol w="680700">
                  <a:extLst>
                    <a:ext uri="{9D8B030D-6E8A-4147-A177-3AD203B41FA5}">
                      <a16:colId xmlns:a16="http://schemas.microsoft.com/office/drawing/2014/main" val="20001"/>
                    </a:ext>
                  </a:extLst>
                </a:gridCol>
                <a:gridCol w="919450">
                  <a:extLst>
                    <a:ext uri="{9D8B030D-6E8A-4147-A177-3AD203B41FA5}">
                      <a16:colId xmlns:a16="http://schemas.microsoft.com/office/drawing/2014/main" val="20002"/>
                    </a:ext>
                  </a:extLst>
                </a:gridCol>
                <a:gridCol w="612100">
                  <a:extLst>
                    <a:ext uri="{9D8B030D-6E8A-4147-A177-3AD203B41FA5}">
                      <a16:colId xmlns:a16="http://schemas.microsoft.com/office/drawing/2014/main" val="20003"/>
                    </a:ext>
                  </a:extLst>
                </a:gridCol>
                <a:gridCol w="1357050">
                  <a:extLst>
                    <a:ext uri="{9D8B030D-6E8A-4147-A177-3AD203B41FA5}">
                      <a16:colId xmlns:a16="http://schemas.microsoft.com/office/drawing/2014/main" val="20004"/>
                    </a:ext>
                  </a:extLst>
                </a:gridCol>
                <a:gridCol w="517475">
                  <a:extLst>
                    <a:ext uri="{9D8B030D-6E8A-4147-A177-3AD203B41FA5}">
                      <a16:colId xmlns:a16="http://schemas.microsoft.com/office/drawing/2014/main" val="20005"/>
                    </a:ext>
                  </a:extLst>
                </a:gridCol>
                <a:gridCol w="959400">
                  <a:extLst>
                    <a:ext uri="{9D8B030D-6E8A-4147-A177-3AD203B41FA5}">
                      <a16:colId xmlns:a16="http://schemas.microsoft.com/office/drawing/2014/main" val="20006"/>
                    </a:ext>
                  </a:extLst>
                </a:gridCol>
                <a:gridCol w="675475">
                  <a:extLst>
                    <a:ext uri="{9D8B030D-6E8A-4147-A177-3AD203B41FA5}">
                      <a16:colId xmlns:a16="http://schemas.microsoft.com/office/drawing/2014/main" val="20007"/>
                    </a:ext>
                  </a:extLst>
                </a:gridCol>
                <a:gridCol w="924675">
                  <a:extLst>
                    <a:ext uri="{9D8B030D-6E8A-4147-A177-3AD203B41FA5}">
                      <a16:colId xmlns:a16="http://schemas.microsoft.com/office/drawing/2014/main" val="20008"/>
                    </a:ext>
                  </a:extLst>
                </a:gridCol>
                <a:gridCol w="575650">
                  <a:extLst>
                    <a:ext uri="{9D8B030D-6E8A-4147-A177-3AD203B41FA5}">
                      <a16:colId xmlns:a16="http://schemas.microsoft.com/office/drawing/2014/main" val="20009"/>
                    </a:ext>
                  </a:extLst>
                </a:gridCol>
                <a:gridCol w="930750">
                  <a:extLst>
                    <a:ext uri="{9D8B030D-6E8A-4147-A177-3AD203B41FA5}">
                      <a16:colId xmlns:a16="http://schemas.microsoft.com/office/drawing/2014/main" val="20010"/>
                    </a:ext>
                  </a:extLst>
                </a:gridCol>
                <a:gridCol w="615575">
                  <a:extLst>
                    <a:ext uri="{9D8B030D-6E8A-4147-A177-3AD203B41FA5}">
                      <a16:colId xmlns:a16="http://schemas.microsoft.com/office/drawing/2014/main" val="20011"/>
                    </a:ext>
                  </a:extLst>
                </a:gridCol>
              </a:tblGrid>
              <a:tr h="238125">
                <a:tc>
                  <a:txBody>
                    <a:bodyPr/>
                    <a:lstStyle/>
                    <a:p>
                      <a:pPr marL="0" marR="0" lvl="0" indent="0" algn="ctr" rtl="0">
                        <a:spcBef>
                          <a:spcPts val="0"/>
                        </a:spcBef>
                        <a:spcAft>
                          <a:spcPts val="0"/>
                        </a:spcAft>
                        <a:buNone/>
                      </a:pPr>
                      <a:r>
                        <a:rPr lang="en-NZ" sz="1400" u="none" strike="noStrike" cap="none"/>
                        <a:t>mixed bag +</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ctr"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ctr" rtl="0">
                        <a:spcBef>
                          <a:spcPts val="0"/>
                        </a:spcBef>
                        <a:spcAft>
                          <a:spcPts val="0"/>
                        </a:spcAft>
                        <a:buNone/>
                      </a:pPr>
                      <a:r>
                        <a:rPr lang="en-NZ" sz="1400" u="none" strike="noStrike" cap="none"/>
                        <a:t>mixed bag -</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ctr"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ctr" rtl="0">
                        <a:spcBef>
                          <a:spcPts val="0"/>
                        </a:spcBef>
                        <a:spcAft>
                          <a:spcPts val="0"/>
                        </a:spcAft>
                        <a:buNone/>
                      </a:pPr>
                      <a:r>
                        <a:rPr lang="en-NZ" sz="1400" u="none" strike="noStrike" cap="none"/>
                        <a:t>mixed + -</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ctr"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ctr" rtl="0">
                        <a:spcBef>
                          <a:spcPts val="0"/>
                        </a:spcBef>
                        <a:spcAft>
                          <a:spcPts val="0"/>
                        </a:spcAft>
                        <a:buNone/>
                      </a:pPr>
                      <a:r>
                        <a:rPr lang="en-NZ" sz="1400" u="none" strike="noStrike" cap="none"/>
                        <a:t>x2</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ctr"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ctr" rtl="0">
                        <a:spcBef>
                          <a:spcPts val="0"/>
                        </a:spcBef>
                        <a:spcAft>
                          <a:spcPts val="0"/>
                        </a:spcAft>
                        <a:buNone/>
                      </a:pPr>
                      <a:r>
                        <a:rPr lang="en-NZ" sz="1400" u="none" strike="noStrike" cap="none"/>
                        <a:t>x5</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ctr"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ctr" rtl="0">
                        <a:spcBef>
                          <a:spcPts val="0"/>
                        </a:spcBef>
                        <a:spcAft>
                          <a:spcPts val="0"/>
                        </a:spcAft>
                        <a:buNone/>
                      </a:pPr>
                      <a:r>
                        <a:rPr lang="en-NZ" sz="1400" u="none" strike="noStrike" cap="none"/>
                        <a:t>x10</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r"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extLst>
                  <a:ext uri="{0D108BD9-81ED-4DB2-BD59-A6C34878D82A}">
                    <a16:rowId xmlns:a16="http://schemas.microsoft.com/office/drawing/2014/main" val="10000"/>
                  </a:ext>
                </a:extLst>
              </a:tr>
              <a:tr h="238125">
                <a:tc>
                  <a:txBody>
                    <a:bodyPr/>
                    <a:lstStyle/>
                    <a:p>
                      <a:pPr marL="0" marR="0" lvl="0" indent="0" algn="l" rtl="0">
                        <a:spcBef>
                          <a:spcPts val="0"/>
                        </a:spcBef>
                        <a:spcAft>
                          <a:spcPts val="0"/>
                        </a:spcAft>
                        <a:buNone/>
                      </a:pPr>
                      <a:r>
                        <a:rPr lang="en-NZ" sz="1400" u="none" strike="noStrike" cap="none"/>
                        <a:t>3+4=</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18-3=</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2+2=</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2x3=</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5x4=</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10x2=</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r"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extLst>
                  <a:ext uri="{0D108BD9-81ED-4DB2-BD59-A6C34878D82A}">
                    <a16:rowId xmlns:a16="http://schemas.microsoft.com/office/drawing/2014/main" val="10001"/>
                  </a:ext>
                </a:extLst>
              </a:tr>
              <a:tr h="250200">
                <a:tc>
                  <a:txBody>
                    <a:bodyPr/>
                    <a:lstStyle/>
                    <a:p>
                      <a:pPr marL="0" marR="0" lvl="0" indent="0" algn="l" rtl="0">
                        <a:spcBef>
                          <a:spcPts val="0"/>
                        </a:spcBef>
                        <a:spcAft>
                          <a:spcPts val="0"/>
                        </a:spcAft>
                        <a:buNone/>
                      </a:pPr>
                      <a:r>
                        <a:rPr lang="en-NZ" sz="1400" u="none" strike="noStrike" cap="none"/>
                        <a:t>9+11=</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12-6=</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4+4=</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2x6=</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5x8=</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10x4=</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r"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extLst>
                  <a:ext uri="{0D108BD9-81ED-4DB2-BD59-A6C34878D82A}">
                    <a16:rowId xmlns:a16="http://schemas.microsoft.com/office/drawing/2014/main" val="10002"/>
                  </a:ext>
                </a:extLst>
              </a:tr>
              <a:tr h="238125">
                <a:tc>
                  <a:txBody>
                    <a:bodyPr/>
                    <a:lstStyle/>
                    <a:p>
                      <a:pPr marL="0" marR="0" lvl="0" indent="0" algn="l" rtl="0">
                        <a:spcBef>
                          <a:spcPts val="0"/>
                        </a:spcBef>
                        <a:spcAft>
                          <a:spcPts val="0"/>
                        </a:spcAft>
                        <a:buNone/>
                      </a:pPr>
                      <a:r>
                        <a:rPr lang="en-NZ" sz="1400" u="none" strike="noStrike" cap="none"/>
                        <a:t>6+7=</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13-4=</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6+6=</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2x9=</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5x3=</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10x5=</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r"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extLst>
                  <a:ext uri="{0D108BD9-81ED-4DB2-BD59-A6C34878D82A}">
                    <a16:rowId xmlns:a16="http://schemas.microsoft.com/office/drawing/2014/main" val="10003"/>
                  </a:ext>
                </a:extLst>
              </a:tr>
              <a:tr h="238125">
                <a:tc>
                  <a:txBody>
                    <a:bodyPr/>
                    <a:lstStyle/>
                    <a:p>
                      <a:pPr marL="0" marR="0" lvl="0" indent="0" algn="l" rtl="0">
                        <a:spcBef>
                          <a:spcPts val="0"/>
                        </a:spcBef>
                        <a:spcAft>
                          <a:spcPts val="0"/>
                        </a:spcAft>
                        <a:buNone/>
                      </a:pPr>
                      <a:r>
                        <a:rPr lang="en-NZ" sz="1400" u="none" strike="noStrike" cap="none"/>
                        <a:t>12+8=</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7-5=</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5+5=</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2x2=</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5x9=</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10x3=</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r"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extLst>
                  <a:ext uri="{0D108BD9-81ED-4DB2-BD59-A6C34878D82A}">
                    <a16:rowId xmlns:a16="http://schemas.microsoft.com/office/drawing/2014/main" val="10004"/>
                  </a:ext>
                </a:extLst>
              </a:tr>
              <a:tr h="238125">
                <a:tc>
                  <a:txBody>
                    <a:bodyPr/>
                    <a:lstStyle/>
                    <a:p>
                      <a:pPr marL="0" marR="0" lvl="0" indent="0" algn="l" rtl="0">
                        <a:spcBef>
                          <a:spcPts val="0"/>
                        </a:spcBef>
                        <a:spcAft>
                          <a:spcPts val="0"/>
                        </a:spcAft>
                        <a:buNone/>
                      </a:pPr>
                      <a:r>
                        <a:rPr lang="en-NZ" sz="1400" u="none" strike="noStrike" cap="none"/>
                        <a:t>14+4=</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19-9=</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7+7=</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2x5=</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5x6=</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10x1=</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r"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extLst>
                  <a:ext uri="{0D108BD9-81ED-4DB2-BD59-A6C34878D82A}">
                    <a16:rowId xmlns:a16="http://schemas.microsoft.com/office/drawing/2014/main" val="10005"/>
                  </a:ext>
                </a:extLst>
              </a:tr>
              <a:tr h="238125">
                <a:tc>
                  <a:txBody>
                    <a:bodyPr/>
                    <a:lstStyle/>
                    <a:p>
                      <a:pPr marL="0" marR="0" lvl="0" indent="0" algn="l" rtl="0">
                        <a:spcBef>
                          <a:spcPts val="0"/>
                        </a:spcBef>
                        <a:spcAft>
                          <a:spcPts val="0"/>
                        </a:spcAft>
                        <a:buNone/>
                      </a:pPr>
                      <a:r>
                        <a:rPr lang="en-NZ" sz="1400" u="none" strike="noStrike" cap="none"/>
                        <a:t>6+2=</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14-5=</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ctr" rtl="0">
                        <a:spcBef>
                          <a:spcPts val="0"/>
                        </a:spcBef>
                        <a:spcAft>
                          <a:spcPts val="0"/>
                        </a:spcAft>
                        <a:buNone/>
                      </a:pPr>
                      <a:r>
                        <a:rPr lang="en-NZ" sz="1400" u="none" strike="noStrike" cap="none"/>
                        <a:t>x1</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2x8=</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5x5=</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tc rowSpan="6" gridSpan="2">
                  <a:txBody>
                    <a:bodyPr/>
                    <a:lstStyle/>
                    <a:p>
                      <a:pPr marL="0" marR="0" lvl="0" indent="0" algn="l" rtl="0">
                        <a:spcBef>
                          <a:spcPts val="0"/>
                        </a:spcBef>
                        <a:spcAft>
                          <a:spcPts val="0"/>
                        </a:spcAft>
                        <a:buNone/>
                      </a:pPr>
                      <a:r>
                        <a:rPr lang="en-NZ" sz="1400" u="none" strike="noStrike" cap="none"/>
                        <a:t> </a:t>
                      </a:r>
                      <a:endParaRPr sz="1100" u="none" strike="noStrike" cap="none"/>
                    </a:p>
                    <a:p>
                      <a:pPr marL="0" marR="0" lvl="0" indent="0" algn="l" rtl="0">
                        <a:spcBef>
                          <a:spcPts val="0"/>
                        </a:spcBef>
                        <a:spcAft>
                          <a:spcPts val="0"/>
                        </a:spcAft>
                        <a:buNone/>
                      </a:pPr>
                      <a:r>
                        <a:rPr lang="en-NZ" sz="1400" u="none" strike="noStrike" cap="none"/>
                        <a:t>Total:</a:t>
                      </a:r>
                      <a:endParaRPr sz="1100" u="none" strike="noStrike" cap="none"/>
                    </a:p>
                    <a:p>
                      <a:pPr marL="0" marR="0" lvl="0" indent="0" algn="l" rtl="0">
                        <a:spcBef>
                          <a:spcPts val="0"/>
                        </a:spcBef>
                        <a:spcAft>
                          <a:spcPts val="0"/>
                        </a:spcAft>
                        <a:buNone/>
                      </a:pPr>
                      <a:r>
                        <a:rPr lang="en-NZ" sz="1400" u="none" strike="noStrike" cap="none"/>
                        <a:t>  /100</a:t>
                      </a:r>
                      <a:endParaRPr sz="1100" u="none" strike="noStrike" cap="none"/>
                    </a:p>
                    <a:p>
                      <a:pPr marL="0" marR="0" lvl="0" indent="0" algn="l" rtl="0">
                        <a:spcBef>
                          <a:spcPts val="0"/>
                        </a:spcBef>
                        <a:spcAft>
                          <a:spcPts val="0"/>
                        </a:spcAft>
                        <a:buNone/>
                      </a:pPr>
                      <a:r>
                        <a:rPr lang="en-NZ" sz="1400" u="none" strike="noStrike" cap="none"/>
                        <a:t> </a:t>
                      </a:r>
                      <a:endParaRPr sz="1100" u="none" strike="noStrike" cap="none"/>
                    </a:p>
                    <a:p>
                      <a:pPr marL="0" marR="0" lvl="0" indent="0" algn="l" rtl="0">
                        <a:spcBef>
                          <a:spcPts val="0"/>
                        </a:spcBef>
                        <a:spcAft>
                          <a:spcPts val="0"/>
                        </a:spcAft>
                        <a:buNone/>
                      </a:pPr>
                      <a:r>
                        <a:rPr lang="en-NZ" sz="1400" u="none" strike="noStrike" cap="none"/>
                        <a:t>Time:</a:t>
                      </a:r>
                      <a:endParaRPr sz="1100" u="none" strike="noStrike" cap="none"/>
                    </a:p>
                    <a:p>
                      <a:pPr marL="0" marR="0" lvl="0" indent="0" algn="l" rtl="0">
                        <a:spcBef>
                          <a:spcPts val="0"/>
                        </a:spcBef>
                        <a:spcAft>
                          <a:spcPts val="0"/>
                        </a:spcAft>
                        <a:buNone/>
                      </a:pPr>
                      <a:r>
                        <a:rPr lang="en-NZ" sz="1400" u="none" strike="noStrike" cap="none"/>
                        <a:t> </a:t>
                      </a:r>
                      <a:endParaRPr sz="1100" u="none" strike="noStrike" cap="none"/>
                    </a:p>
                    <a:p>
                      <a:pPr marL="0" marR="0" lvl="0" indent="0" algn="l" rtl="0">
                        <a:spcBef>
                          <a:spcPts val="0"/>
                        </a:spcBef>
                        <a:spcAft>
                          <a:spcPts val="0"/>
                        </a:spcAft>
                        <a:buNone/>
                      </a:pPr>
                      <a:r>
                        <a:rPr lang="en-NZ" sz="1400" u="none" strike="noStrike" cap="none"/>
                        <a:t>Focus: </a:t>
                      </a:r>
                      <a:endParaRPr sz="1100" u="none" strike="noStrike" cap="none">
                        <a:latin typeface="Calibri"/>
                        <a:ea typeface="Calibri"/>
                        <a:cs typeface="Calibri"/>
                        <a:sym typeface="Calibri"/>
                      </a:endParaRPr>
                    </a:p>
                  </a:txBody>
                  <a:tcPr marL="68575" marR="68575" marT="0" marB="0"/>
                </a:tc>
                <a:tc rowSpan="6" hMerge="1">
                  <a:txBody>
                    <a:bodyPr/>
                    <a:lstStyle/>
                    <a:p>
                      <a:endParaRPr lang="en-US"/>
                    </a:p>
                  </a:txBody>
                  <a:tcPr/>
                </a:tc>
                <a:extLst>
                  <a:ext uri="{0D108BD9-81ED-4DB2-BD59-A6C34878D82A}">
                    <a16:rowId xmlns:a16="http://schemas.microsoft.com/office/drawing/2014/main" val="10006"/>
                  </a:ext>
                </a:extLst>
              </a:tr>
              <a:tr h="250200">
                <a:tc>
                  <a:txBody>
                    <a:bodyPr/>
                    <a:lstStyle/>
                    <a:p>
                      <a:pPr marL="0" marR="0" lvl="0" indent="0" algn="l" rtl="0">
                        <a:spcBef>
                          <a:spcPts val="0"/>
                        </a:spcBef>
                        <a:spcAft>
                          <a:spcPts val="0"/>
                        </a:spcAft>
                        <a:buNone/>
                      </a:pPr>
                      <a:r>
                        <a:rPr lang="en-NZ" sz="1400" u="none" strike="noStrike" cap="none"/>
                        <a:t>9+8=</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8-2=</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3x1=</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2x7=</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5x7=</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tc gridSpan="2" vMerge="1">
                  <a:txBody>
                    <a:bodyPr/>
                    <a:lstStyle/>
                    <a:p>
                      <a:endParaRPr lang="en-US"/>
                    </a:p>
                  </a:txBody>
                  <a:tcPr/>
                </a:tc>
                <a:tc hMerge="1" vMerge="1">
                  <a:txBody>
                    <a:bodyPr/>
                    <a:lstStyle/>
                    <a:p>
                      <a:endParaRPr lang="en-US"/>
                    </a:p>
                  </a:txBody>
                  <a:tcPr/>
                </a:tc>
                <a:extLst>
                  <a:ext uri="{0D108BD9-81ED-4DB2-BD59-A6C34878D82A}">
                    <a16:rowId xmlns:a16="http://schemas.microsoft.com/office/drawing/2014/main" val="10007"/>
                  </a:ext>
                </a:extLst>
              </a:tr>
              <a:tr h="238125">
                <a:tc>
                  <a:txBody>
                    <a:bodyPr/>
                    <a:lstStyle/>
                    <a:p>
                      <a:pPr marL="0" marR="0" lvl="0" indent="0" algn="l" rtl="0">
                        <a:spcBef>
                          <a:spcPts val="0"/>
                        </a:spcBef>
                        <a:spcAft>
                          <a:spcPts val="0"/>
                        </a:spcAft>
                        <a:buNone/>
                      </a:pPr>
                      <a:r>
                        <a:rPr lang="en-NZ" sz="1400" u="none" strike="noStrike" cap="none"/>
                        <a:t>10+3=</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4-1=</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5x1=</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2x4=</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tc gridSpan="2" vMerge="1">
                  <a:txBody>
                    <a:bodyPr/>
                    <a:lstStyle/>
                    <a:p>
                      <a:endParaRPr lang="en-US"/>
                    </a:p>
                  </a:txBody>
                  <a:tcPr/>
                </a:tc>
                <a:tc hMerge="1" vMerge="1">
                  <a:txBody>
                    <a:bodyPr/>
                    <a:lstStyle/>
                    <a:p>
                      <a:endParaRPr lang="en-US"/>
                    </a:p>
                  </a:txBody>
                  <a:tcPr/>
                </a:tc>
                <a:extLst>
                  <a:ext uri="{0D108BD9-81ED-4DB2-BD59-A6C34878D82A}">
                    <a16:rowId xmlns:a16="http://schemas.microsoft.com/office/drawing/2014/main" val="10008"/>
                  </a:ext>
                </a:extLst>
              </a:tr>
              <a:tr h="238125">
                <a:tc>
                  <a:txBody>
                    <a:bodyPr/>
                    <a:lstStyle/>
                    <a:p>
                      <a:pPr marL="0" marR="0" lvl="0" indent="0" algn="l" rtl="0">
                        <a:spcBef>
                          <a:spcPts val="0"/>
                        </a:spcBef>
                        <a:spcAft>
                          <a:spcPts val="0"/>
                        </a:spcAft>
                        <a:buNone/>
                      </a:pPr>
                      <a:r>
                        <a:rPr lang="en-NZ" sz="1400" u="none" strike="noStrike" cap="none"/>
                        <a:t>17+2=</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16-8=</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7x1=</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tc gridSpan="2" vMerge="1">
                  <a:txBody>
                    <a:bodyPr/>
                    <a:lstStyle/>
                    <a:p>
                      <a:endParaRPr lang="en-US"/>
                    </a:p>
                  </a:txBody>
                  <a:tcPr/>
                </a:tc>
                <a:tc hMerge="1" vMerge="1">
                  <a:txBody>
                    <a:bodyPr/>
                    <a:lstStyle/>
                    <a:p>
                      <a:endParaRPr lang="en-US"/>
                    </a:p>
                  </a:txBody>
                  <a:tcPr/>
                </a:tc>
                <a:extLst>
                  <a:ext uri="{0D108BD9-81ED-4DB2-BD59-A6C34878D82A}">
                    <a16:rowId xmlns:a16="http://schemas.microsoft.com/office/drawing/2014/main" val="10009"/>
                  </a:ext>
                </a:extLst>
              </a:tr>
              <a:tr h="238125">
                <a:tc>
                  <a:txBody>
                    <a:bodyPr/>
                    <a:lstStyle/>
                    <a:p>
                      <a:pPr marL="0" marR="0" lvl="0" indent="0" algn="l" rtl="0">
                        <a:spcBef>
                          <a:spcPts val="0"/>
                        </a:spcBef>
                        <a:spcAft>
                          <a:spcPts val="0"/>
                        </a:spcAft>
                        <a:buNone/>
                      </a:pPr>
                      <a:r>
                        <a:rPr lang="en-NZ" sz="1400" u="none" strike="noStrike" cap="none"/>
                        <a:t>8+11=</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19-5=</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2x1=</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200" u="none" strike="noStrike" cap="none"/>
                        <a:t> </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100" u="none" strike="noStrike" cap="none"/>
                        <a:t> </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100" u="none" strike="noStrike" cap="none"/>
                        <a:t> </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100" u="none" strike="noStrike" cap="none"/>
                        <a:t> </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100" u="none" strike="noStrike" cap="none"/>
                        <a:t> </a:t>
                      </a:r>
                      <a:endParaRPr sz="1100" u="none" strike="noStrike" cap="none">
                        <a:latin typeface="Calibri"/>
                        <a:ea typeface="Calibri"/>
                        <a:cs typeface="Calibri"/>
                        <a:sym typeface="Calibri"/>
                      </a:endParaRPr>
                    </a:p>
                  </a:txBody>
                  <a:tcPr marL="68575" marR="68575" marT="0" marB="0" anchor="ctr"/>
                </a:tc>
                <a:tc gridSpan="2" vMerge="1">
                  <a:txBody>
                    <a:bodyPr/>
                    <a:lstStyle/>
                    <a:p>
                      <a:endParaRPr lang="en-US"/>
                    </a:p>
                  </a:txBody>
                  <a:tcPr/>
                </a:tc>
                <a:tc hMerge="1" vMerge="1">
                  <a:txBody>
                    <a:bodyPr/>
                    <a:lstStyle/>
                    <a:p>
                      <a:endParaRPr lang="en-US"/>
                    </a:p>
                  </a:txBody>
                  <a:tcPr/>
                </a:tc>
                <a:extLst>
                  <a:ext uri="{0D108BD9-81ED-4DB2-BD59-A6C34878D82A}">
                    <a16:rowId xmlns:a16="http://schemas.microsoft.com/office/drawing/2014/main" val="10010"/>
                  </a:ext>
                </a:extLst>
              </a:tr>
              <a:tr h="250200">
                <a:tc>
                  <a:txBody>
                    <a:bodyPr/>
                    <a:lstStyle/>
                    <a:p>
                      <a:pPr marL="0" marR="0" lvl="0" indent="0" algn="l"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 </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400" u="none" strike="noStrike" cap="none"/>
                        <a:t>9x1=</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200" u="none" strike="noStrike" cap="none"/>
                        <a:t> </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100" u="none" strike="noStrike" cap="none"/>
                        <a:t> </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100" u="none" strike="noStrike" cap="none"/>
                        <a:t> </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100" u="none" strike="noStrike" cap="none"/>
                        <a:t> </a:t>
                      </a:r>
                      <a:endParaRPr sz="1100" u="none" strike="noStrike" cap="none">
                        <a:latin typeface="Calibri"/>
                        <a:ea typeface="Calibri"/>
                        <a:cs typeface="Calibri"/>
                        <a:sym typeface="Calibri"/>
                      </a:endParaRPr>
                    </a:p>
                  </a:txBody>
                  <a:tcPr marL="68575" marR="68575" marT="0" marB="0" anchor="ctr"/>
                </a:tc>
                <a:tc>
                  <a:txBody>
                    <a:bodyPr/>
                    <a:lstStyle/>
                    <a:p>
                      <a:pPr marL="0" marR="0" lvl="0" indent="0" algn="l" rtl="0">
                        <a:spcBef>
                          <a:spcPts val="0"/>
                        </a:spcBef>
                        <a:spcAft>
                          <a:spcPts val="0"/>
                        </a:spcAft>
                        <a:buNone/>
                      </a:pPr>
                      <a:r>
                        <a:rPr lang="en-NZ" sz="1100" u="none" strike="noStrike" cap="none"/>
                        <a:t> </a:t>
                      </a:r>
                      <a:endParaRPr sz="1100" u="none" strike="noStrike" cap="none">
                        <a:latin typeface="Calibri"/>
                        <a:ea typeface="Calibri"/>
                        <a:cs typeface="Calibri"/>
                        <a:sym typeface="Calibri"/>
                      </a:endParaRPr>
                    </a:p>
                  </a:txBody>
                  <a:tcPr marL="68575" marR="68575" marT="0" marB="0" anchor="ctr"/>
                </a:tc>
                <a:tc gridSpan="2" vMerge="1">
                  <a:txBody>
                    <a:bodyPr/>
                    <a:lstStyle/>
                    <a:p>
                      <a:endParaRPr lang="en-US"/>
                    </a:p>
                  </a:txBody>
                  <a:tcPr/>
                </a:tc>
                <a:tc hMerge="1" vMerge="1">
                  <a:txBody>
                    <a:bodyPr/>
                    <a:lstStyle/>
                    <a:p>
                      <a:endParaRPr lang="en-US"/>
                    </a:p>
                  </a:txBody>
                  <a:tcPr/>
                </a:tc>
                <a:extLst>
                  <a:ext uri="{0D108BD9-81ED-4DB2-BD59-A6C34878D82A}">
                    <a16:rowId xmlns:a16="http://schemas.microsoft.com/office/drawing/2014/main" val="10011"/>
                  </a:ext>
                </a:extLst>
              </a:tr>
            </a:tbl>
          </a:graphicData>
        </a:graphic>
      </p:graphicFrame>
      <p:sp>
        <p:nvSpPr>
          <p:cNvPr id="92" name="Google Shape;92;p2"/>
          <p:cNvSpPr txBox="1"/>
          <p:nvPr/>
        </p:nvSpPr>
        <p:spPr>
          <a:xfrm>
            <a:off x="10401300" y="314325"/>
            <a:ext cx="1628775" cy="286232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NZ" sz="1800" b="0" i="0" u="none" strike="noStrike" cap="none">
                <a:solidFill>
                  <a:schemeClr val="dk1"/>
                </a:solidFill>
                <a:latin typeface="Calibri"/>
                <a:ea typeface="Calibri"/>
                <a:cs typeface="Calibri"/>
                <a:sym typeface="Calibri"/>
              </a:rPr>
              <a:t>How many can you get correct in 3 minutes?</a:t>
            </a:r>
            <a:endParaRPr/>
          </a:p>
          <a:p>
            <a:pPr marL="0" marR="0" lvl="0" indent="0" algn="l" rtl="0">
              <a:spcBef>
                <a:spcPts val="0"/>
              </a:spcBef>
              <a:spcAft>
                <a:spcPts val="0"/>
              </a:spcAft>
              <a:buNone/>
            </a:pPr>
            <a:endParaRPr sz="1800">
              <a:solidFill>
                <a:schemeClr val="dk1"/>
              </a:solidFill>
              <a:latin typeface="Calibri"/>
              <a:ea typeface="Calibri"/>
              <a:cs typeface="Calibri"/>
              <a:sym typeface="Calibri"/>
            </a:endParaRPr>
          </a:p>
          <a:p>
            <a:pPr marL="0" marR="0" lvl="0" indent="0" algn="l" rtl="0">
              <a:spcBef>
                <a:spcPts val="0"/>
              </a:spcBef>
              <a:spcAft>
                <a:spcPts val="0"/>
              </a:spcAft>
              <a:buNone/>
            </a:pPr>
            <a:r>
              <a:rPr lang="en-NZ" sz="1800">
                <a:solidFill>
                  <a:schemeClr val="dk1"/>
                </a:solidFill>
                <a:latin typeface="Calibri"/>
                <a:ea typeface="Calibri"/>
                <a:cs typeface="Calibri"/>
                <a:sym typeface="Calibri"/>
              </a:rPr>
              <a:t>Practice all week and see if you can get more correct in 3 minutes every week</a:t>
            </a: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FF0000"/>
              </a:buClr>
              <a:buSzPts val="2400"/>
              <a:buFont typeface="Calibri"/>
              <a:buNone/>
            </a:pPr>
            <a:r>
              <a:rPr lang="en-NZ" sz="2400" b="1">
                <a:solidFill>
                  <a:srgbClr val="FF0000"/>
                </a:solidFill>
              </a:rPr>
              <a:t>Multiplication and Division working Mat</a:t>
            </a:r>
            <a:br>
              <a:rPr lang="en-NZ" sz="1600"/>
            </a:br>
            <a:br>
              <a:rPr lang="en-NZ" sz="1600"/>
            </a:br>
            <a:r>
              <a:rPr lang="en-NZ" sz="1600"/>
              <a:t>This is an example of how to complete this.  </a:t>
            </a:r>
            <a:endParaRPr/>
          </a:p>
        </p:txBody>
      </p:sp>
      <p:pic>
        <p:nvPicPr>
          <p:cNvPr id="98" name="Google Shape;98;p3"/>
          <p:cNvPicPr preferRelativeResize="0">
            <a:picLocks noGrp="1"/>
          </p:cNvPicPr>
          <p:nvPr>
            <p:ph type="body" idx="1"/>
          </p:nvPr>
        </p:nvPicPr>
        <p:blipFill rotWithShape="1">
          <a:blip r:embed="rId3">
            <a:alphaModFix/>
          </a:blip>
          <a:srcRect l="6000" t="10980" r="4059" b="9218"/>
          <a:stretch/>
        </p:blipFill>
        <p:spPr>
          <a:xfrm>
            <a:off x="929149" y="1551068"/>
            <a:ext cx="9635395" cy="5343103"/>
          </a:xfrm>
          <a:prstGeom prst="rect">
            <a:avLst/>
          </a:prstGeom>
          <a:noFill/>
          <a:ln>
            <a:noFill/>
          </a:ln>
        </p:spPr>
      </p:pic>
      <p:sp>
        <p:nvSpPr>
          <p:cNvPr id="99" name="Google Shape;99;p3"/>
          <p:cNvSpPr txBox="1"/>
          <p:nvPr/>
        </p:nvSpPr>
        <p:spPr>
          <a:xfrm>
            <a:off x="6956385" y="2048719"/>
            <a:ext cx="2627453" cy="120032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NZ" sz="1800">
                <a:solidFill>
                  <a:schemeClr val="dk1"/>
                </a:solidFill>
                <a:latin typeface="Calibri"/>
                <a:ea typeface="Calibri"/>
                <a:cs typeface="Calibri"/>
                <a:sym typeface="Calibri"/>
              </a:rPr>
              <a:t>3 x 4 = 12</a:t>
            </a:r>
            <a:endParaRPr/>
          </a:p>
          <a:p>
            <a:pPr marL="0" marR="0" lvl="0" indent="0" algn="ctr" rtl="0">
              <a:spcBef>
                <a:spcPts val="0"/>
              </a:spcBef>
              <a:spcAft>
                <a:spcPts val="0"/>
              </a:spcAft>
              <a:buNone/>
            </a:pPr>
            <a:r>
              <a:rPr lang="en-NZ" sz="1800">
                <a:solidFill>
                  <a:schemeClr val="dk1"/>
                </a:solidFill>
                <a:latin typeface="Calibri"/>
                <a:ea typeface="Calibri"/>
                <a:cs typeface="Calibri"/>
                <a:sym typeface="Calibri"/>
              </a:rPr>
              <a:t>4 x 3 = 12</a:t>
            </a:r>
            <a:endParaRPr/>
          </a:p>
          <a:p>
            <a:pPr marL="0" marR="0" lvl="0" indent="0" algn="ctr" rtl="0">
              <a:spcBef>
                <a:spcPts val="0"/>
              </a:spcBef>
              <a:spcAft>
                <a:spcPts val="0"/>
              </a:spcAft>
              <a:buNone/>
            </a:pPr>
            <a:r>
              <a:rPr lang="en-NZ" sz="1800">
                <a:solidFill>
                  <a:schemeClr val="dk1"/>
                </a:solidFill>
                <a:latin typeface="Calibri"/>
                <a:ea typeface="Calibri"/>
                <a:cs typeface="Calibri"/>
                <a:sym typeface="Calibri"/>
              </a:rPr>
              <a:t>12 ÷ 3 = 4</a:t>
            </a:r>
            <a:endParaRPr/>
          </a:p>
          <a:p>
            <a:pPr marL="0" marR="0" lvl="0" indent="0" algn="ctr" rtl="0">
              <a:spcBef>
                <a:spcPts val="0"/>
              </a:spcBef>
              <a:spcAft>
                <a:spcPts val="0"/>
              </a:spcAft>
              <a:buNone/>
            </a:pPr>
            <a:r>
              <a:rPr lang="en-NZ" sz="1800">
                <a:solidFill>
                  <a:schemeClr val="dk1"/>
                </a:solidFill>
                <a:latin typeface="Calibri"/>
                <a:ea typeface="Calibri"/>
                <a:cs typeface="Calibri"/>
                <a:sym typeface="Calibri"/>
              </a:rPr>
              <a:t>12 ÷ 4 = 3</a:t>
            </a:r>
            <a:endParaRPr sz="1800">
              <a:solidFill>
                <a:schemeClr val="dk1"/>
              </a:solidFill>
              <a:latin typeface="Calibri"/>
              <a:ea typeface="Calibri"/>
              <a:cs typeface="Calibri"/>
              <a:sym typeface="Calibri"/>
            </a:endParaRPr>
          </a:p>
        </p:txBody>
      </p:sp>
      <p:sp>
        <p:nvSpPr>
          <p:cNvPr id="100" name="Google Shape;100;p3"/>
          <p:cNvSpPr/>
          <p:nvPr/>
        </p:nvSpPr>
        <p:spPr>
          <a:xfrm>
            <a:off x="2419603" y="2128155"/>
            <a:ext cx="115747" cy="138896"/>
          </a:xfrm>
          <a:prstGeom prst="ellipse">
            <a:avLst/>
          </a:prstGeom>
          <a:solidFill>
            <a:schemeClr val="accent1"/>
          </a:solidFill>
          <a:ln w="12700" cap="flat" cmpd="sng">
            <a:solidFill>
              <a:srgbClr val="31538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01" name="Google Shape;101;p3"/>
          <p:cNvSpPr/>
          <p:nvPr/>
        </p:nvSpPr>
        <p:spPr>
          <a:xfrm>
            <a:off x="2662177" y="2128155"/>
            <a:ext cx="115747" cy="138896"/>
          </a:xfrm>
          <a:prstGeom prst="ellipse">
            <a:avLst/>
          </a:prstGeom>
          <a:solidFill>
            <a:schemeClr val="accent1"/>
          </a:solidFill>
          <a:ln w="12700" cap="flat" cmpd="sng">
            <a:solidFill>
              <a:srgbClr val="31538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02" name="Google Shape;102;p3"/>
          <p:cNvSpPr/>
          <p:nvPr/>
        </p:nvSpPr>
        <p:spPr>
          <a:xfrm>
            <a:off x="2948676" y="2128155"/>
            <a:ext cx="115747" cy="138896"/>
          </a:xfrm>
          <a:prstGeom prst="ellipse">
            <a:avLst/>
          </a:prstGeom>
          <a:solidFill>
            <a:schemeClr val="accent1"/>
          </a:solidFill>
          <a:ln w="12700" cap="flat" cmpd="sng">
            <a:solidFill>
              <a:srgbClr val="31538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03" name="Google Shape;103;p3"/>
          <p:cNvSpPr/>
          <p:nvPr/>
        </p:nvSpPr>
        <p:spPr>
          <a:xfrm>
            <a:off x="2419603" y="2410412"/>
            <a:ext cx="115747" cy="138896"/>
          </a:xfrm>
          <a:prstGeom prst="ellipse">
            <a:avLst/>
          </a:prstGeom>
          <a:solidFill>
            <a:schemeClr val="accent1"/>
          </a:solidFill>
          <a:ln w="12700" cap="flat" cmpd="sng">
            <a:solidFill>
              <a:srgbClr val="31538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04" name="Google Shape;104;p3"/>
          <p:cNvSpPr/>
          <p:nvPr/>
        </p:nvSpPr>
        <p:spPr>
          <a:xfrm>
            <a:off x="2658316" y="2410412"/>
            <a:ext cx="115747" cy="138896"/>
          </a:xfrm>
          <a:prstGeom prst="ellipse">
            <a:avLst/>
          </a:prstGeom>
          <a:solidFill>
            <a:schemeClr val="accent1"/>
          </a:solidFill>
          <a:ln w="12700" cap="flat" cmpd="sng">
            <a:solidFill>
              <a:srgbClr val="31538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05" name="Google Shape;105;p3"/>
          <p:cNvSpPr/>
          <p:nvPr/>
        </p:nvSpPr>
        <p:spPr>
          <a:xfrm>
            <a:off x="2958765" y="2410412"/>
            <a:ext cx="115747" cy="138896"/>
          </a:xfrm>
          <a:prstGeom prst="ellipse">
            <a:avLst/>
          </a:prstGeom>
          <a:solidFill>
            <a:schemeClr val="accent1"/>
          </a:solidFill>
          <a:ln w="12700" cap="flat" cmpd="sng">
            <a:solidFill>
              <a:srgbClr val="31538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06" name="Google Shape;106;p3"/>
          <p:cNvSpPr/>
          <p:nvPr/>
        </p:nvSpPr>
        <p:spPr>
          <a:xfrm>
            <a:off x="2419602" y="2650812"/>
            <a:ext cx="115747" cy="138896"/>
          </a:xfrm>
          <a:prstGeom prst="ellipse">
            <a:avLst/>
          </a:prstGeom>
          <a:solidFill>
            <a:schemeClr val="accent1"/>
          </a:solidFill>
          <a:ln w="12700" cap="flat" cmpd="sng">
            <a:solidFill>
              <a:srgbClr val="31538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07" name="Google Shape;107;p3"/>
          <p:cNvSpPr/>
          <p:nvPr/>
        </p:nvSpPr>
        <p:spPr>
          <a:xfrm>
            <a:off x="2658317" y="2650812"/>
            <a:ext cx="115747" cy="138896"/>
          </a:xfrm>
          <a:prstGeom prst="ellipse">
            <a:avLst/>
          </a:prstGeom>
          <a:solidFill>
            <a:schemeClr val="accent1"/>
          </a:solidFill>
          <a:ln w="12700" cap="flat" cmpd="sng">
            <a:solidFill>
              <a:srgbClr val="31538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08" name="Google Shape;108;p3"/>
          <p:cNvSpPr/>
          <p:nvPr/>
        </p:nvSpPr>
        <p:spPr>
          <a:xfrm>
            <a:off x="2958765" y="2678865"/>
            <a:ext cx="115747" cy="138896"/>
          </a:xfrm>
          <a:prstGeom prst="ellipse">
            <a:avLst/>
          </a:prstGeom>
          <a:solidFill>
            <a:schemeClr val="accent1"/>
          </a:solidFill>
          <a:ln w="12700" cap="flat" cmpd="sng">
            <a:solidFill>
              <a:srgbClr val="31538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09" name="Google Shape;109;p3"/>
          <p:cNvSpPr/>
          <p:nvPr/>
        </p:nvSpPr>
        <p:spPr>
          <a:xfrm>
            <a:off x="2419601" y="2922078"/>
            <a:ext cx="115747" cy="138896"/>
          </a:xfrm>
          <a:prstGeom prst="ellipse">
            <a:avLst/>
          </a:prstGeom>
          <a:solidFill>
            <a:schemeClr val="accent1"/>
          </a:solidFill>
          <a:ln w="12700" cap="flat" cmpd="sng">
            <a:solidFill>
              <a:srgbClr val="31538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10" name="Google Shape;110;p3"/>
          <p:cNvSpPr/>
          <p:nvPr/>
        </p:nvSpPr>
        <p:spPr>
          <a:xfrm>
            <a:off x="2658316" y="2917327"/>
            <a:ext cx="115747" cy="138896"/>
          </a:xfrm>
          <a:prstGeom prst="ellipse">
            <a:avLst/>
          </a:prstGeom>
          <a:solidFill>
            <a:schemeClr val="accent1"/>
          </a:solidFill>
          <a:ln w="12700" cap="flat" cmpd="sng">
            <a:solidFill>
              <a:srgbClr val="31538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11" name="Google Shape;111;p3"/>
          <p:cNvSpPr/>
          <p:nvPr/>
        </p:nvSpPr>
        <p:spPr>
          <a:xfrm>
            <a:off x="2958765" y="2917327"/>
            <a:ext cx="115747" cy="138896"/>
          </a:xfrm>
          <a:prstGeom prst="ellipse">
            <a:avLst/>
          </a:prstGeom>
          <a:solidFill>
            <a:schemeClr val="accent1"/>
          </a:solidFill>
          <a:ln w="12700" cap="flat" cmpd="sng">
            <a:solidFill>
              <a:srgbClr val="31538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12" name="Google Shape;112;p3"/>
          <p:cNvSpPr/>
          <p:nvPr/>
        </p:nvSpPr>
        <p:spPr>
          <a:xfrm>
            <a:off x="3338091" y="4222620"/>
            <a:ext cx="694973" cy="854895"/>
          </a:xfrm>
          <a:prstGeom prst="rect">
            <a:avLst/>
          </a:prstGeom>
          <a:noFill/>
          <a:ln w="12700" cap="flat" cmpd="sng">
            <a:solidFill>
              <a:srgbClr val="31538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113" name="Google Shape;113;p3" descr="Duck"/>
          <p:cNvPicPr preferRelativeResize="0"/>
          <p:nvPr/>
        </p:nvPicPr>
        <p:blipFill rotWithShape="1">
          <a:blip r:embed="rId4">
            <a:alphaModFix/>
          </a:blip>
          <a:srcRect/>
          <a:stretch/>
        </p:blipFill>
        <p:spPr>
          <a:xfrm>
            <a:off x="3371546" y="4497807"/>
            <a:ext cx="314032" cy="314032"/>
          </a:xfrm>
          <a:prstGeom prst="rect">
            <a:avLst/>
          </a:prstGeom>
          <a:noFill/>
          <a:ln>
            <a:noFill/>
          </a:ln>
        </p:spPr>
      </p:pic>
      <p:pic>
        <p:nvPicPr>
          <p:cNvPr id="114" name="Google Shape;114;p3" descr="Duck"/>
          <p:cNvPicPr preferRelativeResize="0"/>
          <p:nvPr/>
        </p:nvPicPr>
        <p:blipFill rotWithShape="1">
          <a:blip r:embed="rId4">
            <a:alphaModFix/>
          </a:blip>
          <a:srcRect/>
          <a:stretch/>
        </p:blipFill>
        <p:spPr>
          <a:xfrm>
            <a:off x="2559173" y="5073929"/>
            <a:ext cx="314032" cy="314032"/>
          </a:xfrm>
          <a:prstGeom prst="rect">
            <a:avLst/>
          </a:prstGeom>
          <a:noFill/>
          <a:ln>
            <a:noFill/>
          </a:ln>
        </p:spPr>
      </p:pic>
      <p:pic>
        <p:nvPicPr>
          <p:cNvPr id="115" name="Google Shape;115;p3" descr="Duck"/>
          <p:cNvPicPr preferRelativeResize="0"/>
          <p:nvPr/>
        </p:nvPicPr>
        <p:blipFill rotWithShape="1">
          <a:blip r:embed="rId4">
            <a:alphaModFix/>
          </a:blip>
          <a:srcRect/>
          <a:stretch/>
        </p:blipFill>
        <p:spPr>
          <a:xfrm>
            <a:off x="1349902" y="4203790"/>
            <a:ext cx="314032" cy="314032"/>
          </a:xfrm>
          <a:prstGeom prst="rect">
            <a:avLst/>
          </a:prstGeom>
          <a:noFill/>
          <a:ln>
            <a:noFill/>
          </a:ln>
        </p:spPr>
      </p:pic>
      <p:sp>
        <p:nvSpPr>
          <p:cNvPr id="116" name="Google Shape;116;p3"/>
          <p:cNvSpPr/>
          <p:nvPr/>
        </p:nvSpPr>
        <p:spPr>
          <a:xfrm>
            <a:off x="1286520" y="5263707"/>
            <a:ext cx="694973" cy="703278"/>
          </a:xfrm>
          <a:prstGeom prst="rect">
            <a:avLst/>
          </a:prstGeom>
          <a:noFill/>
          <a:ln w="12700" cap="flat" cmpd="sng">
            <a:solidFill>
              <a:srgbClr val="31538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17" name="Google Shape;117;p3"/>
          <p:cNvSpPr/>
          <p:nvPr/>
        </p:nvSpPr>
        <p:spPr>
          <a:xfrm>
            <a:off x="2295525" y="4795626"/>
            <a:ext cx="694973" cy="766481"/>
          </a:xfrm>
          <a:prstGeom prst="rect">
            <a:avLst/>
          </a:prstGeom>
          <a:noFill/>
          <a:ln w="12700" cap="flat" cmpd="sng">
            <a:solidFill>
              <a:srgbClr val="31538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18" name="Google Shape;118;p3"/>
          <p:cNvSpPr/>
          <p:nvPr/>
        </p:nvSpPr>
        <p:spPr>
          <a:xfrm>
            <a:off x="1286520" y="4161249"/>
            <a:ext cx="754829" cy="766481"/>
          </a:xfrm>
          <a:prstGeom prst="rect">
            <a:avLst/>
          </a:prstGeom>
          <a:noFill/>
          <a:ln w="12700" cap="flat" cmpd="sng">
            <a:solidFill>
              <a:srgbClr val="31538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119" name="Google Shape;119;p3" descr="Duck"/>
          <p:cNvPicPr preferRelativeResize="0"/>
          <p:nvPr/>
        </p:nvPicPr>
        <p:blipFill rotWithShape="1">
          <a:blip r:embed="rId4">
            <a:alphaModFix/>
          </a:blip>
          <a:srcRect/>
          <a:stretch/>
        </p:blipFill>
        <p:spPr>
          <a:xfrm>
            <a:off x="1630998" y="4427773"/>
            <a:ext cx="314032" cy="314032"/>
          </a:xfrm>
          <a:prstGeom prst="rect">
            <a:avLst/>
          </a:prstGeom>
          <a:noFill/>
          <a:ln>
            <a:noFill/>
          </a:ln>
        </p:spPr>
      </p:pic>
      <p:pic>
        <p:nvPicPr>
          <p:cNvPr id="120" name="Google Shape;120;p3" descr="Duck"/>
          <p:cNvPicPr preferRelativeResize="0"/>
          <p:nvPr/>
        </p:nvPicPr>
        <p:blipFill rotWithShape="1">
          <a:blip r:embed="rId4">
            <a:alphaModFix/>
          </a:blip>
          <a:srcRect/>
          <a:stretch/>
        </p:blipFill>
        <p:spPr>
          <a:xfrm>
            <a:off x="3405000" y="4222620"/>
            <a:ext cx="314032" cy="314032"/>
          </a:xfrm>
          <a:prstGeom prst="rect">
            <a:avLst/>
          </a:prstGeom>
          <a:noFill/>
          <a:ln>
            <a:noFill/>
          </a:ln>
        </p:spPr>
      </p:pic>
      <p:pic>
        <p:nvPicPr>
          <p:cNvPr id="121" name="Google Shape;121;p3" descr="Duck"/>
          <p:cNvPicPr preferRelativeResize="0"/>
          <p:nvPr/>
        </p:nvPicPr>
        <p:blipFill rotWithShape="1">
          <a:blip r:embed="rId4">
            <a:alphaModFix/>
          </a:blip>
          <a:srcRect/>
          <a:stretch/>
        </p:blipFill>
        <p:spPr>
          <a:xfrm>
            <a:off x="2320458" y="5263707"/>
            <a:ext cx="314032" cy="314032"/>
          </a:xfrm>
          <a:prstGeom prst="rect">
            <a:avLst/>
          </a:prstGeom>
          <a:noFill/>
          <a:ln>
            <a:noFill/>
          </a:ln>
        </p:spPr>
      </p:pic>
      <p:pic>
        <p:nvPicPr>
          <p:cNvPr id="122" name="Google Shape;122;p3" descr="Duck"/>
          <p:cNvPicPr preferRelativeResize="0"/>
          <p:nvPr/>
        </p:nvPicPr>
        <p:blipFill rotWithShape="1">
          <a:blip r:embed="rId4">
            <a:alphaModFix/>
          </a:blip>
          <a:srcRect/>
          <a:stretch/>
        </p:blipFill>
        <p:spPr>
          <a:xfrm>
            <a:off x="2344284" y="4879010"/>
            <a:ext cx="314032" cy="314032"/>
          </a:xfrm>
          <a:prstGeom prst="rect">
            <a:avLst/>
          </a:prstGeom>
          <a:noFill/>
          <a:ln>
            <a:noFill/>
          </a:ln>
        </p:spPr>
      </p:pic>
      <p:pic>
        <p:nvPicPr>
          <p:cNvPr id="123" name="Google Shape;123;p3" descr="Duck"/>
          <p:cNvPicPr preferRelativeResize="0"/>
          <p:nvPr/>
        </p:nvPicPr>
        <p:blipFill rotWithShape="1">
          <a:blip r:embed="rId4">
            <a:alphaModFix/>
          </a:blip>
          <a:srcRect/>
          <a:stretch/>
        </p:blipFill>
        <p:spPr>
          <a:xfrm>
            <a:off x="1600445" y="5465607"/>
            <a:ext cx="314032" cy="314032"/>
          </a:xfrm>
          <a:prstGeom prst="rect">
            <a:avLst/>
          </a:prstGeom>
          <a:noFill/>
          <a:ln>
            <a:noFill/>
          </a:ln>
        </p:spPr>
      </p:pic>
      <p:pic>
        <p:nvPicPr>
          <p:cNvPr id="124" name="Google Shape;124;p3" descr="Duck"/>
          <p:cNvPicPr preferRelativeResize="0"/>
          <p:nvPr/>
        </p:nvPicPr>
        <p:blipFill rotWithShape="1">
          <a:blip r:embed="rId4">
            <a:alphaModFix/>
          </a:blip>
          <a:srcRect/>
          <a:stretch/>
        </p:blipFill>
        <p:spPr>
          <a:xfrm>
            <a:off x="1349902" y="5632733"/>
            <a:ext cx="314032" cy="314032"/>
          </a:xfrm>
          <a:prstGeom prst="rect">
            <a:avLst/>
          </a:prstGeom>
          <a:noFill/>
          <a:ln>
            <a:noFill/>
          </a:ln>
        </p:spPr>
      </p:pic>
      <p:pic>
        <p:nvPicPr>
          <p:cNvPr id="125" name="Google Shape;125;p3" descr="Duck"/>
          <p:cNvPicPr preferRelativeResize="0"/>
          <p:nvPr/>
        </p:nvPicPr>
        <p:blipFill rotWithShape="1">
          <a:blip r:embed="rId4">
            <a:alphaModFix/>
          </a:blip>
          <a:srcRect/>
          <a:stretch/>
        </p:blipFill>
        <p:spPr>
          <a:xfrm>
            <a:off x="1390007" y="5298481"/>
            <a:ext cx="314032" cy="314032"/>
          </a:xfrm>
          <a:prstGeom prst="rect">
            <a:avLst/>
          </a:prstGeom>
          <a:noFill/>
          <a:ln>
            <a:noFill/>
          </a:ln>
        </p:spPr>
      </p:pic>
      <p:pic>
        <p:nvPicPr>
          <p:cNvPr id="126" name="Google Shape;126;p3" descr="Duck"/>
          <p:cNvPicPr preferRelativeResize="0"/>
          <p:nvPr/>
        </p:nvPicPr>
        <p:blipFill rotWithShape="1">
          <a:blip r:embed="rId4">
            <a:alphaModFix/>
          </a:blip>
          <a:srcRect/>
          <a:stretch/>
        </p:blipFill>
        <p:spPr>
          <a:xfrm>
            <a:off x="3702305" y="4325370"/>
            <a:ext cx="314032" cy="314032"/>
          </a:xfrm>
          <a:prstGeom prst="rect">
            <a:avLst/>
          </a:prstGeom>
          <a:noFill/>
          <a:ln>
            <a:noFill/>
          </a:ln>
        </p:spPr>
      </p:pic>
      <p:pic>
        <p:nvPicPr>
          <p:cNvPr id="127" name="Google Shape;127;p3" descr="Duck"/>
          <p:cNvPicPr preferRelativeResize="0"/>
          <p:nvPr/>
        </p:nvPicPr>
        <p:blipFill rotWithShape="1">
          <a:blip r:embed="rId4">
            <a:alphaModFix/>
          </a:blip>
          <a:srcRect/>
          <a:stretch/>
        </p:blipFill>
        <p:spPr>
          <a:xfrm>
            <a:off x="1313140" y="4523316"/>
            <a:ext cx="314032" cy="314032"/>
          </a:xfrm>
          <a:prstGeom prst="rect">
            <a:avLst/>
          </a:prstGeom>
          <a:noFill/>
          <a:ln>
            <a:noFill/>
          </a:ln>
        </p:spPr>
      </p:pic>
      <p:sp>
        <p:nvSpPr>
          <p:cNvPr id="128" name="Google Shape;128;p3"/>
          <p:cNvSpPr txBox="1"/>
          <p:nvPr/>
        </p:nvSpPr>
        <p:spPr>
          <a:xfrm>
            <a:off x="4629150" y="4161249"/>
            <a:ext cx="2143125" cy="36933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NZ" sz="1800">
                <a:solidFill>
                  <a:schemeClr val="dk1"/>
                </a:solidFill>
                <a:latin typeface="Calibri"/>
                <a:ea typeface="Calibri"/>
                <a:cs typeface="Calibri"/>
                <a:sym typeface="Calibri"/>
              </a:rPr>
              <a:t>3 x 4 = 12</a:t>
            </a:r>
            <a:endParaRPr/>
          </a:p>
        </p:txBody>
      </p:sp>
      <p:sp>
        <p:nvSpPr>
          <p:cNvPr id="129" name="Google Shape;129;p3"/>
          <p:cNvSpPr txBox="1"/>
          <p:nvPr/>
        </p:nvSpPr>
        <p:spPr>
          <a:xfrm>
            <a:off x="7933549" y="4427773"/>
            <a:ext cx="2143125" cy="107721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NZ" sz="1600">
                <a:solidFill>
                  <a:schemeClr val="dk1"/>
                </a:solidFill>
                <a:latin typeface="Calibri"/>
                <a:ea typeface="Calibri"/>
                <a:cs typeface="Calibri"/>
                <a:sym typeface="Calibri"/>
              </a:rPr>
              <a:t>3 of my friends had 4 pencils each.  How many did they have altogether?</a:t>
            </a:r>
            <a:endParaRPr/>
          </a:p>
        </p:txBody>
      </p:sp>
      <p:sp>
        <p:nvSpPr>
          <p:cNvPr id="130" name="Google Shape;130;p3"/>
          <p:cNvSpPr txBox="1"/>
          <p:nvPr/>
        </p:nvSpPr>
        <p:spPr>
          <a:xfrm>
            <a:off x="4438907" y="5081513"/>
            <a:ext cx="2615878" cy="129266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NZ" sz="1800">
                <a:solidFill>
                  <a:schemeClr val="dk1"/>
                </a:solidFill>
                <a:latin typeface="Calibri"/>
                <a:ea typeface="Calibri"/>
                <a:cs typeface="Calibri"/>
                <a:sym typeface="Calibri"/>
              </a:rPr>
              <a:t>3 x 4 = 4 x 3 = 12</a:t>
            </a:r>
            <a:endParaRPr/>
          </a:p>
          <a:p>
            <a:pPr marL="0" marR="0" lvl="0" indent="0" algn="ctr" rtl="0">
              <a:spcBef>
                <a:spcPts val="0"/>
              </a:spcBef>
              <a:spcAft>
                <a:spcPts val="0"/>
              </a:spcAft>
              <a:buNone/>
            </a:pPr>
            <a:r>
              <a:rPr lang="en-NZ" sz="1800">
                <a:solidFill>
                  <a:schemeClr val="dk1"/>
                </a:solidFill>
                <a:latin typeface="Calibri"/>
                <a:ea typeface="Calibri"/>
                <a:cs typeface="Calibri"/>
                <a:sym typeface="Calibri"/>
              </a:rPr>
              <a:t>a x b = b x a = c</a:t>
            </a:r>
            <a:endParaRPr/>
          </a:p>
          <a:p>
            <a:pPr marL="0" marR="0" lvl="0" indent="0" algn="ctr" rtl="0">
              <a:spcBef>
                <a:spcPts val="0"/>
              </a:spcBef>
              <a:spcAft>
                <a:spcPts val="0"/>
              </a:spcAft>
              <a:buNone/>
            </a:pPr>
            <a:r>
              <a:rPr lang="en-NZ" sz="1200" i="1">
                <a:solidFill>
                  <a:schemeClr val="dk1"/>
                </a:solidFill>
                <a:latin typeface="Calibri"/>
                <a:ea typeface="Calibri"/>
                <a:cs typeface="Calibri"/>
                <a:sym typeface="Calibri"/>
              </a:rPr>
              <a:t>It doesn’t matter what order you do.  It still equals the same</a:t>
            </a:r>
            <a:endParaRPr/>
          </a:p>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sp>
        <p:nvSpPr>
          <p:cNvPr id="135" name="Google Shape;135;p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FF0000"/>
              </a:buClr>
              <a:buSzPts val="3200"/>
              <a:buFont typeface="Calibri"/>
              <a:buNone/>
            </a:pPr>
            <a:r>
              <a:rPr lang="en-NZ" sz="3200">
                <a:solidFill>
                  <a:srgbClr val="FF0000"/>
                </a:solidFill>
              </a:rPr>
              <a:t>Have a go yourself with some facts.  If you are online learning, you can just draw it on some paper</a:t>
            </a:r>
            <a:endParaRPr/>
          </a:p>
        </p:txBody>
      </p:sp>
      <p:pic>
        <p:nvPicPr>
          <p:cNvPr id="136" name="Google Shape;136;p4"/>
          <p:cNvPicPr preferRelativeResize="0">
            <a:picLocks noGrp="1"/>
          </p:cNvPicPr>
          <p:nvPr>
            <p:ph type="body" idx="1"/>
          </p:nvPr>
        </p:nvPicPr>
        <p:blipFill rotWithShape="1">
          <a:blip r:embed="rId3">
            <a:alphaModFix/>
          </a:blip>
          <a:srcRect l="6165" t="11246" r="3893" b="9219"/>
          <a:stretch/>
        </p:blipFill>
        <p:spPr>
          <a:xfrm>
            <a:off x="1597305" y="1585668"/>
            <a:ext cx="9028253" cy="4989738"/>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sp>
        <p:nvSpPr>
          <p:cNvPr id="141" name="Google Shape;141;g83f9e34f2e_0_0"/>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rgbClr val="FF0000"/>
              </a:buClr>
              <a:buSzPts val="3200"/>
              <a:buFont typeface="Calibri"/>
              <a:buNone/>
            </a:pPr>
            <a:r>
              <a:rPr lang="en-NZ" sz="3200">
                <a:solidFill>
                  <a:srgbClr val="FF0000"/>
                </a:solidFill>
              </a:rPr>
              <a:t>Have a go yourself with some facts.  If you are online learning, you can just draw it on some paper</a:t>
            </a:r>
            <a:endParaRPr/>
          </a:p>
        </p:txBody>
      </p:sp>
      <p:pic>
        <p:nvPicPr>
          <p:cNvPr id="142" name="Google Shape;142;g83f9e34f2e_0_0"/>
          <p:cNvPicPr preferRelativeResize="0">
            <a:picLocks noGrp="1"/>
          </p:cNvPicPr>
          <p:nvPr>
            <p:ph type="body" idx="1"/>
          </p:nvPr>
        </p:nvPicPr>
        <p:blipFill rotWithShape="1">
          <a:blip r:embed="rId3">
            <a:alphaModFix/>
          </a:blip>
          <a:srcRect l="6161" t="11246" r="3894" b="9218"/>
          <a:stretch/>
        </p:blipFill>
        <p:spPr>
          <a:xfrm>
            <a:off x="1597305" y="1585668"/>
            <a:ext cx="9028200" cy="49896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46"/>
        <p:cNvGrpSpPr/>
        <p:nvPr/>
      </p:nvGrpSpPr>
      <p:grpSpPr>
        <a:xfrm>
          <a:off x="0" y="0"/>
          <a:ext cx="0" cy="0"/>
          <a:chOff x="0" y="0"/>
          <a:chExt cx="0" cy="0"/>
        </a:xfrm>
      </p:grpSpPr>
      <p:sp>
        <p:nvSpPr>
          <p:cNvPr id="147" name="Google Shape;147;g83f9e34f2e_0_5"/>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rgbClr val="FF0000"/>
              </a:buClr>
              <a:buSzPts val="3200"/>
              <a:buFont typeface="Calibri"/>
              <a:buNone/>
            </a:pPr>
            <a:r>
              <a:rPr lang="en-NZ" sz="3200">
                <a:solidFill>
                  <a:srgbClr val="FF0000"/>
                </a:solidFill>
              </a:rPr>
              <a:t>Have a go yourself with some facts.  If you are online learning, you can just draw it on some paper</a:t>
            </a:r>
            <a:endParaRPr/>
          </a:p>
        </p:txBody>
      </p:sp>
      <p:pic>
        <p:nvPicPr>
          <p:cNvPr id="148" name="Google Shape;148;g83f9e34f2e_0_5"/>
          <p:cNvPicPr preferRelativeResize="0">
            <a:picLocks noGrp="1"/>
          </p:cNvPicPr>
          <p:nvPr>
            <p:ph type="body" idx="1"/>
          </p:nvPr>
        </p:nvPicPr>
        <p:blipFill rotWithShape="1">
          <a:blip r:embed="rId3">
            <a:alphaModFix/>
          </a:blip>
          <a:srcRect l="6161" t="11246" r="3894" b="9218"/>
          <a:stretch/>
        </p:blipFill>
        <p:spPr>
          <a:xfrm>
            <a:off x="1597305" y="1585668"/>
            <a:ext cx="9028200" cy="49896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52"/>
        <p:cNvGrpSpPr/>
        <p:nvPr/>
      </p:nvGrpSpPr>
      <p:grpSpPr>
        <a:xfrm>
          <a:off x="0" y="0"/>
          <a:ext cx="0" cy="0"/>
          <a:chOff x="0" y="0"/>
          <a:chExt cx="0" cy="0"/>
        </a:xfrm>
      </p:grpSpPr>
      <p:sp>
        <p:nvSpPr>
          <p:cNvPr id="153" name="Google Shape;153;g83f9e34f2e_0_10"/>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rgbClr val="FF0000"/>
              </a:buClr>
              <a:buSzPts val="3200"/>
              <a:buFont typeface="Calibri"/>
              <a:buNone/>
            </a:pPr>
            <a:r>
              <a:rPr lang="en-NZ" sz="3200">
                <a:solidFill>
                  <a:srgbClr val="FF0000"/>
                </a:solidFill>
              </a:rPr>
              <a:t>Have a go yourself with some facts.  If you are online learning, you can just draw it on some paper</a:t>
            </a:r>
            <a:endParaRPr/>
          </a:p>
        </p:txBody>
      </p:sp>
      <p:pic>
        <p:nvPicPr>
          <p:cNvPr id="154" name="Google Shape;154;g83f9e34f2e_0_10"/>
          <p:cNvPicPr preferRelativeResize="0">
            <a:picLocks noGrp="1"/>
          </p:cNvPicPr>
          <p:nvPr>
            <p:ph type="body" idx="1"/>
          </p:nvPr>
        </p:nvPicPr>
        <p:blipFill rotWithShape="1">
          <a:blip r:embed="rId3">
            <a:alphaModFix/>
          </a:blip>
          <a:srcRect l="6161" t="11246" r="3894" b="9218"/>
          <a:stretch/>
        </p:blipFill>
        <p:spPr>
          <a:xfrm>
            <a:off x="1597305" y="1585668"/>
            <a:ext cx="9028200" cy="49896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58"/>
        <p:cNvGrpSpPr/>
        <p:nvPr/>
      </p:nvGrpSpPr>
      <p:grpSpPr>
        <a:xfrm>
          <a:off x="0" y="0"/>
          <a:ext cx="0" cy="0"/>
          <a:chOff x="0" y="0"/>
          <a:chExt cx="0" cy="0"/>
        </a:xfrm>
      </p:grpSpPr>
      <p:pic>
        <p:nvPicPr>
          <p:cNvPr id="159" name="Google Shape;159;g83f9e34f2e_0_15"/>
          <p:cNvPicPr preferRelativeResize="0"/>
          <p:nvPr/>
        </p:nvPicPr>
        <p:blipFill rotWithShape="1">
          <a:blip r:embed="rId3">
            <a:alphaModFix/>
          </a:blip>
          <a:srcRect l="14368" t="25964" r="56385" b="7885"/>
          <a:stretch/>
        </p:blipFill>
        <p:spPr>
          <a:xfrm rot="5400000">
            <a:off x="3772800" y="-1240049"/>
            <a:ext cx="6548526" cy="9257274"/>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63"/>
        <p:cNvGrpSpPr/>
        <p:nvPr/>
      </p:nvGrpSpPr>
      <p:grpSpPr>
        <a:xfrm>
          <a:off x="0" y="0"/>
          <a:ext cx="0" cy="0"/>
          <a:chOff x="0" y="0"/>
          <a:chExt cx="0" cy="0"/>
        </a:xfrm>
      </p:grpSpPr>
      <p:pic>
        <p:nvPicPr>
          <p:cNvPr id="164" name="Google Shape;164;p5"/>
          <p:cNvPicPr preferRelativeResize="0">
            <a:picLocks noGrp="1"/>
          </p:cNvPicPr>
          <p:nvPr>
            <p:ph type="body" idx="1"/>
          </p:nvPr>
        </p:nvPicPr>
        <p:blipFill rotWithShape="1">
          <a:blip r:embed="rId3">
            <a:alphaModFix/>
          </a:blip>
          <a:srcRect/>
          <a:stretch/>
        </p:blipFill>
        <p:spPr>
          <a:xfrm>
            <a:off x="1296365" y="229715"/>
            <a:ext cx="8333772" cy="5896070"/>
          </a:xfrm>
          <a:prstGeom prst="rect">
            <a:avLst/>
          </a:prstGeom>
          <a:noFill/>
          <a:ln>
            <a:noFill/>
          </a:ln>
        </p:spPr>
      </p:pic>
      <p:sp>
        <p:nvSpPr>
          <p:cNvPr id="165" name="Google Shape;165;p5"/>
          <p:cNvSpPr txBox="1"/>
          <p:nvPr/>
        </p:nvSpPr>
        <p:spPr>
          <a:xfrm>
            <a:off x="9815332" y="1746589"/>
            <a:ext cx="1851949" cy="286232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NZ" sz="1800">
                <a:solidFill>
                  <a:schemeClr val="dk1"/>
                </a:solidFill>
                <a:latin typeface="Calibri"/>
                <a:ea typeface="Calibri"/>
                <a:cs typeface="Calibri"/>
                <a:sym typeface="Calibri"/>
              </a:rPr>
              <a:t>Remember to show how you worked this out?</a:t>
            </a:r>
            <a:endParaRPr/>
          </a:p>
          <a:p>
            <a:pPr marL="0" marR="0" lvl="0" indent="0" algn="l" rtl="0">
              <a:spcBef>
                <a:spcPts val="0"/>
              </a:spcBef>
              <a:spcAft>
                <a:spcPts val="0"/>
              </a:spcAft>
              <a:buNone/>
            </a:pPr>
            <a:endParaRPr sz="1800">
              <a:solidFill>
                <a:schemeClr val="dk1"/>
              </a:solidFill>
              <a:latin typeface="Calibri"/>
              <a:ea typeface="Calibri"/>
              <a:cs typeface="Calibri"/>
              <a:sym typeface="Calibri"/>
            </a:endParaRPr>
          </a:p>
          <a:p>
            <a:pPr marL="0" marR="0" lvl="0" indent="0" algn="l" rtl="0">
              <a:spcBef>
                <a:spcPts val="0"/>
              </a:spcBef>
              <a:spcAft>
                <a:spcPts val="0"/>
              </a:spcAft>
              <a:buNone/>
            </a:pPr>
            <a:r>
              <a:rPr lang="en-NZ" sz="1800">
                <a:solidFill>
                  <a:schemeClr val="dk1"/>
                </a:solidFill>
                <a:latin typeface="Calibri"/>
                <a:ea typeface="Calibri"/>
                <a:cs typeface="Calibri"/>
                <a:sym typeface="Calibri"/>
              </a:rPr>
              <a:t>What strategy did you use?</a:t>
            </a:r>
            <a:endParaRPr/>
          </a:p>
          <a:p>
            <a:pPr marL="0" marR="0" lvl="0" indent="0" algn="l" rtl="0">
              <a:spcBef>
                <a:spcPts val="0"/>
              </a:spcBef>
              <a:spcAft>
                <a:spcPts val="0"/>
              </a:spcAft>
              <a:buNone/>
            </a:pPr>
            <a:endParaRPr sz="1800">
              <a:solidFill>
                <a:schemeClr val="dk1"/>
              </a:solidFill>
              <a:latin typeface="Calibri"/>
              <a:ea typeface="Calibri"/>
              <a:cs typeface="Calibri"/>
              <a:sym typeface="Calibri"/>
            </a:endParaRPr>
          </a:p>
          <a:p>
            <a:pPr marL="0" marR="0" lvl="0" indent="0" algn="l" rtl="0">
              <a:spcBef>
                <a:spcPts val="0"/>
              </a:spcBef>
              <a:spcAft>
                <a:spcPts val="0"/>
              </a:spcAft>
              <a:buNone/>
            </a:pPr>
            <a:r>
              <a:rPr lang="en-NZ" sz="1800">
                <a:solidFill>
                  <a:schemeClr val="dk1"/>
                </a:solidFill>
                <a:latin typeface="Calibri"/>
                <a:ea typeface="Calibri"/>
                <a:cs typeface="Calibri"/>
                <a:sym typeface="Calibri"/>
              </a:rPr>
              <a:t>You can find materials to help you</a:t>
            </a:r>
            <a:endParaRPr/>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725</Words>
  <Application>Microsoft Macintosh PowerPoint</Application>
  <PresentationFormat>Widescreen</PresentationFormat>
  <Paragraphs>301</Paragraphs>
  <Slides>11</Slides>
  <Notes>11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11</vt:i4>
      </vt:variant>
    </vt:vector>
  </HeadingPairs>
  <TitlesOfParts>
    <vt:vector size="14" baseType="lpstr">
      <vt:lpstr>Arial</vt:lpstr>
      <vt:lpstr>Calibri</vt:lpstr>
      <vt:lpstr>Office Theme</vt:lpstr>
      <vt:lpstr>Stage E6 - 6 Maths Activities</vt:lpstr>
      <vt:lpstr>PowerPoint Presentation</vt:lpstr>
      <vt:lpstr>Multiplication and Division working Mat  This is an example of how to complete this.  </vt:lpstr>
      <vt:lpstr>Have a go yourself with some facts.  If you are online learning, you can just draw it on some paper</vt:lpstr>
      <vt:lpstr>Have a go yourself with some facts.  If you are online learning, you can just draw it on some paper</vt:lpstr>
      <vt:lpstr>Have a go yourself with some facts.  If you are online learning, you can just draw it on some paper</vt:lpstr>
      <vt:lpstr>Have a go yourself with some facts.  If you are online learning, you can just draw it on some paper</vt:lpstr>
      <vt:lpstr>PowerPoint Presentation</vt:lpstr>
      <vt:lpstr>PowerPoint Presentation</vt:lpstr>
      <vt:lpstr>PowerPoint Presentation</vt:lpstr>
      <vt:lpstr>PROBLEM SOLVING  Remember to show your working out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Stage E6 - 6 Maths Activities</dc:title>
  <dc:creator>aliciaa@insollave.school.nz</dc:creator>
  <cp:lastModifiedBy>aliciaa@insollave.school.nz</cp:lastModifiedBy>
  <cp:revision>1</cp:revision>
  <dcterms:created xsi:type="dcterms:W3CDTF">2020-04-20T22:36:11Z</dcterms:created>
  <dcterms:modified xsi:type="dcterms:W3CDTF">2020-04-28T02:42:00Z</dcterms:modified>
</cp:coreProperties>
</file>