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4" roundtripDataSignature="AMtx7mgaQO6QqNnZTbRjSrh0SqfOOBXqv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91"/>
  </p:normalViewPr>
  <p:slideViewPr>
    <p:cSldViewPr snapToGrid="0" snapToObjects="1">
      <p:cViewPr varScale="1">
        <p:scale>
          <a:sx n="112" d="100"/>
          <a:sy n="112" d="100"/>
        </p:scale>
        <p:origin x="57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2" name="Google Shape;142;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8" name="Google Shape;148;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4" name="Google Shape;154;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1" name="Google Shape;161;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6" name="Google Shape;166;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9"/>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creativecommons.org/licenses/by/3.0/" TargetMode="External"/><Relationship Id="rId4" Type="http://schemas.openxmlformats.org/officeDocument/2006/relationships/hyperlink" Target="https://www.flickr.com/photos/profilerehab/695650931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Calibri"/>
              <a:buNone/>
            </a:pPr>
            <a:r>
              <a:rPr lang="en-US"/>
              <a:t>Stg 4/E5 Maths Activities</a:t>
            </a:r>
            <a:endParaRPr/>
          </a:p>
        </p:txBody>
      </p:sp>
      <p:sp>
        <p:nvSpPr>
          <p:cNvPr id="85" name="Google Shape;85;p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None/>
            </a:pPr>
            <a:endParaRPr/>
          </a:p>
          <a:p>
            <a:pPr marL="0" lvl="0" indent="0" algn="ctr" rtl="0">
              <a:lnSpc>
                <a:spcPct val="90000"/>
              </a:lnSpc>
              <a:spcBef>
                <a:spcPts val="1000"/>
              </a:spcBef>
              <a:spcAft>
                <a:spcPts val="0"/>
              </a:spcAft>
              <a:buClr>
                <a:schemeClr val="dk1"/>
              </a:buClr>
              <a:buSzPts val="2400"/>
              <a:buNone/>
            </a:pPr>
            <a:r>
              <a:rPr lang="en-US"/>
              <a:t>Term 2 Week 3 2020</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2"/>
          <p:cNvSpPr txBox="1">
            <a:spLocks noGrp="1"/>
          </p:cNvSpPr>
          <p:nvPr>
            <p:ph type="body" idx="1"/>
          </p:nvPr>
        </p:nvSpPr>
        <p:spPr>
          <a:xfrm rot="5400000">
            <a:off x="5647525" y="-2817900"/>
            <a:ext cx="3010800" cy="9817500"/>
          </a:xfrm>
          <a:prstGeom prst="rect">
            <a:avLst/>
          </a:prstGeom>
          <a:noFill/>
          <a:ln>
            <a:noFill/>
          </a:ln>
        </p:spPr>
        <p:txBody>
          <a:bodyPr spcFirstLastPara="1" wrap="square" lIns="91425" tIns="45700" rIns="91425" bIns="45700" anchor="t" anchorCtr="0">
            <a:normAutofit/>
          </a:bodyPr>
          <a:lstStyle/>
          <a:p>
            <a:pPr marL="228600" lvl="0" indent="-231775" algn="l" rtl="0">
              <a:lnSpc>
                <a:spcPct val="70000"/>
              </a:lnSpc>
              <a:spcBef>
                <a:spcPts val="0"/>
              </a:spcBef>
              <a:spcAft>
                <a:spcPts val="0"/>
              </a:spcAft>
              <a:buClr>
                <a:schemeClr val="dk1"/>
              </a:buClr>
              <a:buSzPts val="1800"/>
              <a:buChar char="•"/>
            </a:pPr>
            <a:r>
              <a:rPr lang="en-US" sz="1800" b="1" u="sng"/>
              <a:t>Basic Facts Speed Practise</a:t>
            </a:r>
            <a:endParaRPr sz="1800"/>
          </a:p>
          <a:p>
            <a:pPr marL="342900" lvl="0" indent="-346075" algn="l" rtl="0">
              <a:lnSpc>
                <a:spcPct val="70000"/>
              </a:lnSpc>
              <a:spcBef>
                <a:spcPts val="1000"/>
              </a:spcBef>
              <a:spcAft>
                <a:spcPts val="0"/>
              </a:spcAft>
              <a:buClr>
                <a:schemeClr val="dk1"/>
              </a:buClr>
              <a:buSzPts val="1800"/>
              <a:buAutoNum type="arabicPeriod"/>
            </a:pPr>
            <a:r>
              <a:rPr lang="en-US" sz="1800"/>
              <a:t>4 - 1 =____________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8- 5 =____________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9- 6 =____________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9- 3 =____________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5 - 3 =____________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7 - 1 =____________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6- 2 =____________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10- 3 =____________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9- 3 =____________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8 – 2 = 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5- 2 =____________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9 - 5 =____________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2 + 6=____________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7 + 3=____________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4 + 2 =____________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7 + 2=____________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5 + 5=____________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3 + 2=____________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1 + 2=____________</a:t>
            </a:r>
            <a:endParaRPr sz="1800"/>
          </a:p>
          <a:p>
            <a:pPr marL="342900" lvl="0" indent="-346075" algn="l" rtl="0">
              <a:lnSpc>
                <a:spcPct val="70000"/>
              </a:lnSpc>
              <a:spcBef>
                <a:spcPts val="1000"/>
              </a:spcBef>
              <a:spcAft>
                <a:spcPts val="0"/>
              </a:spcAft>
              <a:buClr>
                <a:schemeClr val="dk1"/>
              </a:buClr>
              <a:buSzPts val="1800"/>
              <a:buFont typeface="Calibri"/>
              <a:buAutoNum type="arabicPeriod"/>
            </a:pPr>
            <a:r>
              <a:rPr lang="en-US" sz="1800"/>
              <a:t>2 + 1=____________</a:t>
            </a:r>
            <a:endParaRPr sz="1800"/>
          </a:p>
          <a:p>
            <a:pPr marL="228600" lvl="0" indent="-117475" algn="l" rtl="0">
              <a:lnSpc>
                <a:spcPct val="70000"/>
              </a:lnSpc>
              <a:spcBef>
                <a:spcPts val="1000"/>
              </a:spcBef>
              <a:spcAft>
                <a:spcPts val="0"/>
              </a:spcAft>
              <a:buClr>
                <a:schemeClr val="dk1"/>
              </a:buClr>
              <a:buSzPts val="1750"/>
              <a:buNone/>
            </a:pPr>
            <a:endParaRPr sz="1800"/>
          </a:p>
          <a:p>
            <a:pPr marL="228600" lvl="0" indent="-117475" algn="l" rtl="0">
              <a:lnSpc>
                <a:spcPct val="70000"/>
              </a:lnSpc>
              <a:spcBef>
                <a:spcPts val="1000"/>
              </a:spcBef>
              <a:spcAft>
                <a:spcPts val="0"/>
              </a:spcAft>
              <a:buClr>
                <a:schemeClr val="dk1"/>
              </a:buClr>
              <a:buSzPts val="1750"/>
              <a:buNone/>
            </a:pPr>
            <a:endParaRPr sz="1800"/>
          </a:p>
        </p:txBody>
      </p:sp>
      <p:sp>
        <p:nvSpPr>
          <p:cNvPr id="91" name="Google Shape;91;p2"/>
          <p:cNvSpPr txBox="1"/>
          <p:nvPr/>
        </p:nvSpPr>
        <p:spPr>
          <a:xfrm rot="5400000">
            <a:off x="-711710" y="1989705"/>
            <a:ext cx="4444800" cy="2308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0" u="none" strike="noStrike" cap="none">
                <a:solidFill>
                  <a:schemeClr val="dk1"/>
                </a:solidFill>
                <a:latin typeface="Calibri"/>
                <a:ea typeface="Calibri"/>
                <a:cs typeface="Calibri"/>
                <a:sym typeface="Calibri"/>
              </a:rPr>
              <a:t>Time yourself.  How long does it take you to finish these?  How many did you get right?</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Learn your basic facts during the week, by writing them out 5 x and saying them</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Try beating your score each week.  Is your time shorter?  Do you have more right?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pic>
        <p:nvPicPr>
          <p:cNvPr id="96" name="Google Shape;96;p3"/>
          <p:cNvPicPr preferRelativeResize="0"/>
          <p:nvPr/>
        </p:nvPicPr>
        <p:blipFill rotWithShape="1">
          <a:blip r:embed="rId3">
            <a:alphaModFix/>
          </a:blip>
          <a:srcRect/>
          <a:stretch/>
        </p:blipFill>
        <p:spPr>
          <a:xfrm>
            <a:off x="681780" y="1051647"/>
            <a:ext cx="11053823" cy="5607994"/>
          </a:xfrm>
          <a:prstGeom prst="rect">
            <a:avLst/>
          </a:prstGeom>
          <a:noFill/>
          <a:ln>
            <a:noFill/>
          </a:ln>
        </p:spPr>
      </p:pic>
      <p:sp>
        <p:nvSpPr>
          <p:cNvPr id="97" name="Google Shape;97;p3"/>
          <p:cNvSpPr txBox="1">
            <a:spLocks noGrp="1"/>
          </p:cNvSpPr>
          <p:nvPr>
            <p:ph type="title"/>
          </p:nvPr>
        </p:nvSpPr>
        <p:spPr>
          <a:xfrm>
            <a:off x="838200" y="24739"/>
            <a:ext cx="10515600" cy="1080421"/>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1600"/>
              <a:buFont typeface="Calibri"/>
              <a:buNone/>
            </a:pPr>
            <a:r>
              <a:rPr lang="en-US" sz="1600"/>
              <a:t>WALT skip count to help us with Multiplication</a:t>
            </a:r>
            <a:br>
              <a:rPr lang="en-US" sz="1600"/>
            </a:br>
            <a:br>
              <a:rPr lang="en-US" sz="1600"/>
            </a:br>
            <a:r>
              <a:rPr lang="en-US" sz="1600" b="1"/>
              <a:t>This is an example of how to complete this. You can draw anything you like.  Can you write its as addition and multiplication? Remember the x symbol is multiplication and means (lots of).  So 3 x (lots of ) 3 = 9 altogether.  Use materials to help you</a:t>
            </a:r>
            <a:endParaRPr/>
          </a:p>
        </p:txBody>
      </p:sp>
      <p:pic>
        <p:nvPicPr>
          <p:cNvPr id="98" name="Google Shape;98;p3" descr="Duck"/>
          <p:cNvPicPr preferRelativeResize="0"/>
          <p:nvPr/>
        </p:nvPicPr>
        <p:blipFill rotWithShape="1">
          <a:blip r:embed="rId4">
            <a:alphaModFix/>
          </a:blip>
          <a:srcRect/>
          <a:stretch/>
        </p:blipFill>
        <p:spPr>
          <a:xfrm>
            <a:off x="5365204" y="5295640"/>
            <a:ext cx="314032" cy="314032"/>
          </a:xfrm>
          <a:prstGeom prst="rect">
            <a:avLst/>
          </a:prstGeom>
          <a:noFill/>
          <a:ln>
            <a:noFill/>
          </a:ln>
        </p:spPr>
      </p:pic>
      <p:pic>
        <p:nvPicPr>
          <p:cNvPr id="99" name="Google Shape;99;p3" descr="Duck"/>
          <p:cNvPicPr preferRelativeResize="0"/>
          <p:nvPr/>
        </p:nvPicPr>
        <p:blipFill rotWithShape="1">
          <a:blip r:embed="rId4">
            <a:alphaModFix/>
          </a:blip>
          <a:srcRect/>
          <a:stretch/>
        </p:blipFill>
        <p:spPr>
          <a:xfrm>
            <a:off x="3991865" y="5685302"/>
            <a:ext cx="314032" cy="314032"/>
          </a:xfrm>
          <a:prstGeom prst="rect">
            <a:avLst/>
          </a:prstGeom>
          <a:noFill/>
          <a:ln>
            <a:noFill/>
          </a:ln>
        </p:spPr>
      </p:pic>
      <p:sp>
        <p:nvSpPr>
          <p:cNvPr id="100" name="Google Shape;100;p3"/>
          <p:cNvSpPr/>
          <p:nvPr/>
        </p:nvSpPr>
        <p:spPr>
          <a:xfrm>
            <a:off x="6009397" y="5249492"/>
            <a:ext cx="754829" cy="766480"/>
          </a:xfrm>
          <a:prstGeom prst="rect">
            <a:avLst/>
          </a:prstGeom>
          <a:no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1" name="Google Shape;101;p3"/>
          <p:cNvSpPr/>
          <p:nvPr/>
        </p:nvSpPr>
        <p:spPr>
          <a:xfrm>
            <a:off x="4901313" y="5239681"/>
            <a:ext cx="785987" cy="766481"/>
          </a:xfrm>
          <a:prstGeom prst="rect">
            <a:avLst/>
          </a:prstGeom>
          <a:no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2" name="Google Shape;102;p3"/>
          <p:cNvSpPr/>
          <p:nvPr/>
        </p:nvSpPr>
        <p:spPr>
          <a:xfrm>
            <a:off x="3848021" y="5266970"/>
            <a:ext cx="754829" cy="766481"/>
          </a:xfrm>
          <a:prstGeom prst="rect">
            <a:avLst/>
          </a:prstGeom>
          <a:no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03" name="Google Shape;103;p3" descr="Duck"/>
          <p:cNvPicPr preferRelativeResize="0"/>
          <p:nvPr/>
        </p:nvPicPr>
        <p:blipFill rotWithShape="1">
          <a:blip r:embed="rId4">
            <a:alphaModFix/>
          </a:blip>
          <a:srcRect/>
          <a:stretch/>
        </p:blipFill>
        <p:spPr>
          <a:xfrm>
            <a:off x="4237192" y="5318700"/>
            <a:ext cx="314032" cy="314032"/>
          </a:xfrm>
          <a:prstGeom prst="rect">
            <a:avLst/>
          </a:prstGeom>
          <a:noFill/>
          <a:ln>
            <a:noFill/>
          </a:ln>
        </p:spPr>
      </p:pic>
      <p:pic>
        <p:nvPicPr>
          <p:cNvPr id="104" name="Google Shape;104;p3" descr="Duck"/>
          <p:cNvPicPr preferRelativeResize="0"/>
          <p:nvPr/>
        </p:nvPicPr>
        <p:blipFill rotWithShape="1">
          <a:blip r:embed="rId4">
            <a:alphaModFix/>
          </a:blip>
          <a:srcRect/>
          <a:stretch/>
        </p:blipFill>
        <p:spPr>
          <a:xfrm>
            <a:off x="3923160" y="5371270"/>
            <a:ext cx="314032" cy="314032"/>
          </a:xfrm>
          <a:prstGeom prst="rect">
            <a:avLst/>
          </a:prstGeom>
          <a:noFill/>
          <a:ln>
            <a:noFill/>
          </a:ln>
        </p:spPr>
      </p:pic>
      <p:pic>
        <p:nvPicPr>
          <p:cNvPr id="105" name="Google Shape;105;p3" descr="Duck"/>
          <p:cNvPicPr preferRelativeResize="0"/>
          <p:nvPr/>
        </p:nvPicPr>
        <p:blipFill rotWithShape="1">
          <a:blip r:embed="rId4">
            <a:alphaModFix/>
          </a:blip>
          <a:srcRect/>
          <a:stretch/>
        </p:blipFill>
        <p:spPr>
          <a:xfrm>
            <a:off x="6060220" y="5295640"/>
            <a:ext cx="314032" cy="314032"/>
          </a:xfrm>
          <a:prstGeom prst="rect">
            <a:avLst/>
          </a:prstGeom>
          <a:noFill/>
          <a:ln>
            <a:noFill/>
          </a:ln>
        </p:spPr>
      </p:pic>
      <p:pic>
        <p:nvPicPr>
          <p:cNvPr id="106" name="Google Shape;106;p3" descr="Duck"/>
          <p:cNvPicPr preferRelativeResize="0"/>
          <p:nvPr/>
        </p:nvPicPr>
        <p:blipFill rotWithShape="1">
          <a:blip r:embed="rId4">
            <a:alphaModFix/>
          </a:blip>
          <a:srcRect/>
          <a:stretch/>
        </p:blipFill>
        <p:spPr>
          <a:xfrm>
            <a:off x="5208188" y="5650210"/>
            <a:ext cx="314032" cy="314032"/>
          </a:xfrm>
          <a:prstGeom prst="rect">
            <a:avLst/>
          </a:prstGeom>
          <a:noFill/>
          <a:ln>
            <a:noFill/>
          </a:ln>
        </p:spPr>
      </p:pic>
      <p:pic>
        <p:nvPicPr>
          <p:cNvPr id="107" name="Google Shape;107;p3" descr="Duck"/>
          <p:cNvPicPr preferRelativeResize="0"/>
          <p:nvPr/>
        </p:nvPicPr>
        <p:blipFill rotWithShape="1">
          <a:blip r:embed="rId4">
            <a:alphaModFix/>
          </a:blip>
          <a:srcRect/>
          <a:stretch/>
        </p:blipFill>
        <p:spPr>
          <a:xfrm>
            <a:off x="6383276" y="5295640"/>
            <a:ext cx="314032" cy="314032"/>
          </a:xfrm>
          <a:prstGeom prst="rect">
            <a:avLst/>
          </a:prstGeom>
          <a:noFill/>
          <a:ln>
            <a:noFill/>
          </a:ln>
        </p:spPr>
      </p:pic>
      <p:pic>
        <p:nvPicPr>
          <p:cNvPr id="108" name="Google Shape;108;p3" descr="Duck"/>
          <p:cNvPicPr preferRelativeResize="0"/>
          <p:nvPr/>
        </p:nvPicPr>
        <p:blipFill rotWithShape="1">
          <a:blip r:embed="rId4">
            <a:alphaModFix/>
          </a:blip>
          <a:srcRect/>
          <a:stretch/>
        </p:blipFill>
        <p:spPr>
          <a:xfrm>
            <a:off x="6048249" y="5646588"/>
            <a:ext cx="314032" cy="314032"/>
          </a:xfrm>
          <a:prstGeom prst="rect">
            <a:avLst/>
          </a:prstGeom>
          <a:noFill/>
          <a:ln>
            <a:noFill/>
          </a:ln>
        </p:spPr>
      </p:pic>
      <p:pic>
        <p:nvPicPr>
          <p:cNvPr id="109" name="Google Shape;109;p3" descr="Duck"/>
          <p:cNvPicPr preferRelativeResize="0"/>
          <p:nvPr/>
        </p:nvPicPr>
        <p:blipFill rotWithShape="1">
          <a:blip r:embed="rId4">
            <a:alphaModFix/>
          </a:blip>
          <a:srcRect/>
          <a:stretch/>
        </p:blipFill>
        <p:spPr>
          <a:xfrm>
            <a:off x="5051172" y="5268464"/>
            <a:ext cx="314032" cy="314032"/>
          </a:xfrm>
          <a:prstGeom prst="rect">
            <a:avLst/>
          </a:prstGeom>
          <a:noFill/>
          <a:ln>
            <a:noFill/>
          </a:ln>
        </p:spPr>
      </p:pic>
      <p:sp>
        <p:nvSpPr>
          <p:cNvPr id="110" name="Google Shape;110;p3"/>
          <p:cNvSpPr/>
          <p:nvPr/>
        </p:nvSpPr>
        <p:spPr>
          <a:xfrm>
            <a:off x="7047245" y="5096674"/>
            <a:ext cx="1259398" cy="1122598"/>
          </a:xfrm>
          <a:prstGeom prst="rect">
            <a:avLst/>
          </a:prstGeom>
          <a:no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1" name="Google Shape;111;p3"/>
          <p:cNvSpPr txBox="1"/>
          <p:nvPr/>
        </p:nvSpPr>
        <p:spPr>
          <a:xfrm>
            <a:off x="6815049" y="5425480"/>
            <a:ext cx="23219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112" name="Google Shape;112;p3"/>
          <p:cNvSpPr txBox="1"/>
          <p:nvPr/>
        </p:nvSpPr>
        <p:spPr>
          <a:xfrm>
            <a:off x="4608457" y="5415198"/>
            <a:ext cx="18519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a:t>
            </a:r>
            <a:endParaRPr/>
          </a:p>
        </p:txBody>
      </p:sp>
      <p:sp>
        <p:nvSpPr>
          <p:cNvPr id="113" name="Google Shape;113;p3"/>
          <p:cNvSpPr txBox="1"/>
          <p:nvPr/>
        </p:nvSpPr>
        <p:spPr>
          <a:xfrm>
            <a:off x="5693867" y="5465544"/>
            <a:ext cx="22205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a:t>
            </a:r>
            <a:endParaRPr/>
          </a:p>
        </p:txBody>
      </p:sp>
      <p:pic>
        <p:nvPicPr>
          <p:cNvPr id="114" name="Google Shape;114;p3" descr="Duck"/>
          <p:cNvPicPr preferRelativeResize="0"/>
          <p:nvPr/>
        </p:nvPicPr>
        <p:blipFill rotWithShape="1">
          <a:blip r:embed="rId4">
            <a:alphaModFix/>
          </a:blip>
          <a:srcRect/>
          <a:stretch/>
        </p:blipFill>
        <p:spPr>
          <a:xfrm>
            <a:off x="7047245" y="5834699"/>
            <a:ext cx="314032" cy="314032"/>
          </a:xfrm>
          <a:prstGeom prst="rect">
            <a:avLst/>
          </a:prstGeom>
          <a:noFill/>
          <a:ln>
            <a:noFill/>
          </a:ln>
        </p:spPr>
      </p:pic>
      <p:pic>
        <p:nvPicPr>
          <p:cNvPr id="115" name="Google Shape;115;p3" descr="Duck"/>
          <p:cNvPicPr preferRelativeResize="0"/>
          <p:nvPr/>
        </p:nvPicPr>
        <p:blipFill rotWithShape="1">
          <a:blip r:embed="rId4">
            <a:alphaModFix/>
          </a:blip>
          <a:srcRect/>
          <a:stretch/>
        </p:blipFill>
        <p:spPr>
          <a:xfrm>
            <a:off x="7372992" y="5825936"/>
            <a:ext cx="314032" cy="314032"/>
          </a:xfrm>
          <a:prstGeom prst="rect">
            <a:avLst/>
          </a:prstGeom>
          <a:noFill/>
          <a:ln>
            <a:noFill/>
          </a:ln>
        </p:spPr>
      </p:pic>
      <p:pic>
        <p:nvPicPr>
          <p:cNvPr id="116" name="Google Shape;116;p3" descr="Duck"/>
          <p:cNvPicPr preferRelativeResize="0"/>
          <p:nvPr/>
        </p:nvPicPr>
        <p:blipFill rotWithShape="1">
          <a:blip r:embed="rId4">
            <a:alphaModFix/>
          </a:blip>
          <a:srcRect/>
          <a:stretch/>
        </p:blipFill>
        <p:spPr>
          <a:xfrm>
            <a:off x="7709592" y="5807226"/>
            <a:ext cx="314032" cy="314032"/>
          </a:xfrm>
          <a:prstGeom prst="rect">
            <a:avLst/>
          </a:prstGeom>
          <a:noFill/>
          <a:ln>
            <a:noFill/>
          </a:ln>
        </p:spPr>
      </p:pic>
      <p:pic>
        <p:nvPicPr>
          <p:cNvPr id="117" name="Google Shape;117;p3" descr="Duck"/>
          <p:cNvPicPr preferRelativeResize="0"/>
          <p:nvPr/>
        </p:nvPicPr>
        <p:blipFill rotWithShape="1">
          <a:blip r:embed="rId4">
            <a:alphaModFix/>
          </a:blip>
          <a:srcRect/>
          <a:stretch/>
        </p:blipFill>
        <p:spPr>
          <a:xfrm>
            <a:off x="7365260" y="5147712"/>
            <a:ext cx="314032" cy="314032"/>
          </a:xfrm>
          <a:prstGeom prst="rect">
            <a:avLst/>
          </a:prstGeom>
          <a:noFill/>
          <a:ln>
            <a:noFill/>
          </a:ln>
        </p:spPr>
      </p:pic>
      <p:pic>
        <p:nvPicPr>
          <p:cNvPr id="118" name="Google Shape;118;p3" descr="Duck"/>
          <p:cNvPicPr preferRelativeResize="0"/>
          <p:nvPr/>
        </p:nvPicPr>
        <p:blipFill rotWithShape="1">
          <a:blip r:embed="rId4">
            <a:alphaModFix/>
          </a:blip>
          <a:srcRect/>
          <a:stretch/>
        </p:blipFill>
        <p:spPr>
          <a:xfrm>
            <a:off x="7376176" y="5435008"/>
            <a:ext cx="314032" cy="314032"/>
          </a:xfrm>
          <a:prstGeom prst="rect">
            <a:avLst/>
          </a:prstGeom>
          <a:noFill/>
          <a:ln>
            <a:noFill/>
          </a:ln>
        </p:spPr>
      </p:pic>
      <p:pic>
        <p:nvPicPr>
          <p:cNvPr id="119" name="Google Shape;119;p3" descr="Duck"/>
          <p:cNvPicPr preferRelativeResize="0"/>
          <p:nvPr/>
        </p:nvPicPr>
        <p:blipFill rotWithShape="1">
          <a:blip r:embed="rId4">
            <a:alphaModFix/>
          </a:blip>
          <a:srcRect/>
          <a:stretch/>
        </p:blipFill>
        <p:spPr>
          <a:xfrm>
            <a:off x="7730729" y="5435008"/>
            <a:ext cx="314032" cy="314032"/>
          </a:xfrm>
          <a:prstGeom prst="rect">
            <a:avLst/>
          </a:prstGeom>
          <a:noFill/>
          <a:ln>
            <a:noFill/>
          </a:ln>
        </p:spPr>
      </p:pic>
      <p:pic>
        <p:nvPicPr>
          <p:cNvPr id="120" name="Google Shape;120;p3" descr="Duck"/>
          <p:cNvPicPr preferRelativeResize="0"/>
          <p:nvPr/>
        </p:nvPicPr>
        <p:blipFill rotWithShape="1">
          <a:blip r:embed="rId4">
            <a:alphaModFix/>
          </a:blip>
          <a:srcRect/>
          <a:stretch/>
        </p:blipFill>
        <p:spPr>
          <a:xfrm>
            <a:off x="7085335" y="5138624"/>
            <a:ext cx="314032" cy="314032"/>
          </a:xfrm>
          <a:prstGeom prst="rect">
            <a:avLst/>
          </a:prstGeom>
          <a:noFill/>
          <a:ln>
            <a:noFill/>
          </a:ln>
        </p:spPr>
      </p:pic>
      <p:pic>
        <p:nvPicPr>
          <p:cNvPr id="121" name="Google Shape;121;p3" descr="Duck"/>
          <p:cNvPicPr preferRelativeResize="0"/>
          <p:nvPr/>
        </p:nvPicPr>
        <p:blipFill rotWithShape="1">
          <a:blip r:embed="rId4">
            <a:alphaModFix/>
          </a:blip>
          <a:srcRect/>
          <a:stretch/>
        </p:blipFill>
        <p:spPr>
          <a:xfrm>
            <a:off x="7719813" y="5138624"/>
            <a:ext cx="314032" cy="314032"/>
          </a:xfrm>
          <a:prstGeom prst="rect">
            <a:avLst/>
          </a:prstGeom>
          <a:noFill/>
          <a:ln>
            <a:noFill/>
          </a:ln>
        </p:spPr>
      </p:pic>
      <p:pic>
        <p:nvPicPr>
          <p:cNvPr id="122" name="Google Shape;122;p3" descr="Duck"/>
          <p:cNvPicPr preferRelativeResize="0"/>
          <p:nvPr/>
        </p:nvPicPr>
        <p:blipFill rotWithShape="1">
          <a:blip r:embed="rId4">
            <a:alphaModFix/>
          </a:blip>
          <a:srcRect/>
          <a:stretch/>
        </p:blipFill>
        <p:spPr>
          <a:xfrm>
            <a:off x="7061955" y="5431209"/>
            <a:ext cx="314032" cy="321631"/>
          </a:xfrm>
          <a:prstGeom prst="rect">
            <a:avLst/>
          </a:prstGeom>
          <a:noFill/>
          <a:ln>
            <a:noFill/>
          </a:ln>
        </p:spPr>
      </p:pic>
      <p:sp>
        <p:nvSpPr>
          <p:cNvPr id="123" name="Google Shape;123;p3"/>
          <p:cNvSpPr txBox="1"/>
          <p:nvPr/>
        </p:nvSpPr>
        <p:spPr>
          <a:xfrm>
            <a:off x="5294306" y="4213185"/>
            <a:ext cx="1909955"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Calibri"/>
                <a:ea typeface="Calibri"/>
                <a:cs typeface="Calibri"/>
                <a:sym typeface="Calibri"/>
              </a:rPr>
              <a:t>4 + 4 + 4 = 12</a:t>
            </a:r>
            <a:endParaRPr/>
          </a:p>
          <a:p>
            <a:pPr marL="0" marR="0" lvl="0" indent="0" algn="ctr" rtl="0">
              <a:spcBef>
                <a:spcPts val="0"/>
              </a:spcBef>
              <a:spcAft>
                <a:spcPts val="0"/>
              </a:spcAft>
              <a:buNone/>
            </a:pPr>
            <a:r>
              <a:rPr lang="en-US" sz="1800">
                <a:solidFill>
                  <a:schemeClr val="dk1"/>
                </a:solidFill>
                <a:latin typeface="Calibri"/>
                <a:ea typeface="Calibri"/>
                <a:cs typeface="Calibri"/>
                <a:sym typeface="Calibri"/>
              </a:rPr>
              <a:t>3 x 4 = 12</a:t>
            </a:r>
            <a:endParaRPr/>
          </a:p>
        </p:txBody>
      </p:sp>
      <p:sp>
        <p:nvSpPr>
          <p:cNvPr id="124" name="Google Shape;124;p3"/>
          <p:cNvSpPr txBox="1"/>
          <p:nvPr/>
        </p:nvSpPr>
        <p:spPr>
          <a:xfrm>
            <a:off x="2950417" y="2788786"/>
            <a:ext cx="6516547"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Calibri"/>
                <a:ea typeface="Calibri"/>
                <a:cs typeface="Calibri"/>
                <a:sym typeface="Calibri"/>
              </a:rPr>
              <a:t>The Farmer had 3 chickens and each chicken laid 4 eggs.  How many eggs was that altogether?</a:t>
            </a:r>
            <a:endParaRPr/>
          </a:p>
        </p:txBody>
      </p:sp>
      <p:pic>
        <p:nvPicPr>
          <p:cNvPr id="125" name="Google Shape;125;p3" descr="Duck"/>
          <p:cNvPicPr preferRelativeResize="0"/>
          <p:nvPr/>
        </p:nvPicPr>
        <p:blipFill rotWithShape="1">
          <a:blip r:embed="rId4">
            <a:alphaModFix/>
          </a:blip>
          <a:srcRect/>
          <a:stretch/>
        </p:blipFill>
        <p:spPr>
          <a:xfrm>
            <a:off x="4239073" y="5679913"/>
            <a:ext cx="314032" cy="314032"/>
          </a:xfrm>
          <a:prstGeom prst="rect">
            <a:avLst/>
          </a:prstGeom>
          <a:noFill/>
          <a:ln>
            <a:noFill/>
          </a:ln>
        </p:spPr>
      </p:pic>
      <p:pic>
        <p:nvPicPr>
          <p:cNvPr id="126" name="Google Shape;126;p3" descr="Duck"/>
          <p:cNvPicPr preferRelativeResize="0"/>
          <p:nvPr/>
        </p:nvPicPr>
        <p:blipFill rotWithShape="1">
          <a:blip r:embed="rId4">
            <a:alphaModFix/>
          </a:blip>
          <a:srcRect/>
          <a:stretch/>
        </p:blipFill>
        <p:spPr>
          <a:xfrm>
            <a:off x="4955540" y="5627514"/>
            <a:ext cx="314032" cy="314032"/>
          </a:xfrm>
          <a:prstGeom prst="rect">
            <a:avLst/>
          </a:prstGeom>
          <a:noFill/>
          <a:ln>
            <a:noFill/>
          </a:ln>
        </p:spPr>
      </p:pic>
      <p:pic>
        <p:nvPicPr>
          <p:cNvPr id="127" name="Google Shape;127;p3" descr="Duck"/>
          <p:cNvPicPr preferRelativeResize="0"/>
          <p:nvPr/>
        </p:nvPicPr>
        <p:blipFill rotWithShape="1">
          <a:blip r:embed="rId4">
            <a:alphaModFix/>
          </a:blip>
          <a:srcRect/>
          <a:stretch/>
        </p:blipFill>
        <p:spPr>
          <a:xfrm>
            <a:off x="6386251" y="5646588"/>
            <a:ext cx="314032" cy="314032"/>
          </a:xfrm>
          <a:prstGeom prst="rect">
            <a:avLst/>
          </a:prstGeom>
          <a:noFill/>
          <a:ln>
            <a:noFill/>
          </a:ln>
        </p:spPr>
      </p:pic>
      <p:pic>
        <p:nvPicPr>
          <p:cNvPr id="128" name="Google Shape;128;p3" descr="Duck"/>
          <p:cNvPicPr preferRelativeResize="0"/>
          <p:nvPr/>
        </p:nvPicPr>
        <p:blipFill rotWithShape="1">
          <a:blip r:embed="rId4">
            <a:alphaModFix/>
          </a:blip>
          <a:srcRect/>
          <a:stretch/>
        </p:blipFill>
        <p:spPr>
          <a:xfrm>
            <a:off x="7992611" y="5486779"/>
            <a:ext cx="314032" cy="314032"/>
          </a:xfrm>
          <a:prstGeom prst="rect">
            <a:avLst/>
          </a:prstGeom>
          <a:noFill/>
          <a:ln>
            <a:noFill/>
          </a:ln>
        </p:spPr>
      </p:pic>
      <p:pic>
        <p:nvPicPr>
          <p:cNvPr id="129" name="Google Shape;129;p3" descr="Duck"/>
          <p:cNvPicPr preferRelativeResize="0"/>
          <p:nvPr/>
        </p:nvPicPr>
        <p:blipFill rotWithShape="1">
          <a:blip r:embed="rId4">
            <a:alphaModFix/>
          </a:blip>
          <a:srcRect/>
          <a:stretch/>
        </p:blipFill>
        <p:spPr>
          <a:xfrm>
            <a:off x="7992611" y="5835289"/>
            <a:ext cx="314032" cy="314032"/>
          </a:xfrm>
          <a:prstGeom prst="rect">
            <a:avLst/>
          </a:prstGeom>
          <a:noFill/>
          <a:ln>
            <a:noFill/>
          </a:ln>
        </p:spPr>
      </p:pic>
      <p:pic>
        <p:nvPicPr>
          <p:cNvPr id="130" name="Google Shape;130;p3" descr="Duck"/>
          <p:cNvPicPr preferRelativeResize="0"/>
          <p:nvPr/>
        </p:nvPicPr>
        <p:blipFill rotWithShape="1">
          <a:blip r:embed="rId4">
            <a:alphaModFix/>
          </a:blip>
          <a:srcRect/>
          <a:stretch/>
        </p:blipFill>
        <p:spPr>
          <a:xfrm>
            <a:off x="8011837" y="5151512"/>
            <a:ext cx="314032" cy="314032"/>
          </a:xfrm>
          <a:prstGeom prst="rect">
            <a:avLst/>
          </a:prstGeom>
          <a:noFill/>
          <a:ln>
            <a:noFill/>
          </a:ln>
        </p:spPr>
      </p:pic>
      <p:sp>
        <p:nvSpPr>
          <p:cNvPr id="131" name="Google Shape;131;p3"/>
          <p:cNvSpPr txBox="1"/>
          <p:nvPr/>
        </p:nvSpPr>
        <p:spPr>
          <a:xfrm>
            <a:off x="8819909" y="3429000"/>
            <a:ext cx="1724628"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3 x 4 = 12</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4 x 3 = 12</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12 ÷ 4 = 3</a:t>
            </a:r>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12 ÷ 3 = 4</a:t>
            </a:r>
            <a:endParaRPr sz="1800">
              <a:solidFill>
                <a:schemeClr val="dk1"/>
              </a:solidFill>
              <a:latin typeface="Calibri"/>
              <a:ea typeface="Calibri"/>
              <a:cs typeface="Calibri"/>
              <a:sym typeface="Calibri"/>
            </a:endParaRPr>
          </a:p>
        </p:txBody>
      </p:sp>
      <p:sp>
        <p:nvSpPr>
          <p:cNvPr id="132" name="Google Shape;132;p3"/>
          <p:cNvSpPr txBox="1"/>
          <p:nvPr/>
        </p:nvSpPr>
        <p:spPr>
          <a:xfrm>
            <a:off x="1763636" y="3311350"/>
            <a:ext cx="2502743" cy="212365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chemeClr val="dk1"/>
                </a:solidFill>
                <a:latin typeface="Calibri"/>
                <a:ea typeface="Calibri"/>
                <a:cs typeface="Calibri"/>
                <a:sym typeface="Calibri"/>
              </a:rPr>
              <a:t>This is how you get the family of facts.  Draw your picture again using still only 12 things.  But see if you can make different  EQUAL groups.  For example if you had 12 altogether…could you make some groups of 2? How many would be in each group?</a:t>
            </a:r>
            <a:endParaRPr/>
          </a:p>
          <a:p>
            <a:pPr marL="0" marR="0" lvl="0" indent="0" algn="ctr" rtl="0">
              <a:spcBef>
                <a:spcPts val="0"/>
              </a:spcBef>
              <a:spcAft>
                <a:spcPts val="0"/>
              </a:spcAft>
              <a:buNone/>
            </a:pPr>
            <a:r>
              <a:rPr lang="en-US" sz="1200">
                <a:solidFill>
                  <a:schemeClr val="dk1"/>
                </a:solidFill>
                <a:latin typeface="Calibri"/>
                <a:ea typeface="Calibri"/>
                <a:cs typeface="Calibri"/>
                <a:sym typeface="Calibri"/>
              </a:rPr>
              <a:t>How would you write that family of facts? You would write it in this section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FF0000"/>
              </a:buClr>
              <a:buSzPts val="3200"/>
              <a:buFont typeface="Calibri"/>
              <a:buNone/>
            </a:pPr>
            <a:r>
              <a:rPr lang="en-US" sz="3200">
                <a:solidFill>
                  <a:srgbClr val="FF0000"/>
                </a:solidFill>
              </a:rPr>
              <a:t>Have a go yourself. If you are online learning, you can just draw it on some paper</a:t>
            </a:r>
            <a:endParaRPr/>
          </a:p>
        </p:txBody>
      </p:sp>
      <p:pic>
        <p:nvPicPr>
          <p:cNvPr id="138" name="Google Shape;138;p4"/>
          <p:cNvPicPr preferRelativeResize="0">
            <a:picLocks noGrp="1"/>
          </p:cNvPicPr>
          <p:nvPr>
            <p:ph type="body" idx="1"/>
          </p:nvPr>
        </p:nvPicPr>
        <p:blipFill rotWithShape="1">
          <a:blip r:embed="rId3">
            <a:alphaModFix/>
          </a:blip>
          <a:srcRect/>
          <a:stretch/>
        </p:blipFill>
        <p:spPr>
          <a:xfrm>
            <a:off x="982401" y="1494735"/>
            <a:ext cx="10227197" cy="5253306"/>
          </a:xfrm>
          <a:prstGeom prst="rect">
            <a:avLst/>
          </a:prstGeom>
          <a:noFill/>
          <a:ln>
            <a:noFill/>
          </a:ln>
        </p:spPr>
      </p:pic>
      <p:sp>
        <p:nvSpPr>
          <p:cNvPr id="139" name="Google Shape;139;p4"/>
          <p:cNvSpPr txBox="1"/>
          <p:nvPr/>
        </p:nvSpPr>
        <p:spPr>
          <a:xfrm>
            <a:off x="5034987" y="4502552"/>
            <a:ext cx="201399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Calibri"/>
                <a:ea typeface="Calibri"/>
                <a:cs typeface="Calibri"/>
                <a:sym typeface="Calibri"/>
              </a:rPr>
              <a:t>2 + 2 + 2  =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144" name="Google Shape;144;p5"/>
          <p:cNvPicPr preferRelativeResize="0">
            <a:picLocks noGrp="1"/>
          </p:cNvPicPr>
          <p:nvPr>
            <p:ph type="body" idx="1"/>
          </p:nvPr>
        </p:nvPicPr>
        <p:blipFill rotWithShape="1">
          <a:blip r:embed="rId3">
            <a:alphaModFix/>
          </a:blip>
          <a:srcRect/>
          <a:stretch/>
        </p:blipFill>
        <p:spPr>
          <a:xfrm>
            <a:off x="1052101" y="802347"/>
            <a:ext cx="10227300" cy="5253300"/>
          </a:xfrm>
          <a:prstGeom prst="rect">
            <a:avLst/>
          </a:prstGeom>
          <a:noFill/>
          <a:ln>
            <a:noFill/>
          </a:ln>
        </p:spPr>
      </p:pic>
      <p:sp>
        <p:nvSpPr>
          <p:cNvPr id="145" name="Google Shape;145;p5"/>
          <p:cNvSpPr txBox="1"/>
          <p:nvPr/>
        </p:nvSpPr>
        <p:spPr>
          <a:xfrm>
            <a:off x="5034987" y="4502552"/>
            <a:ext cx="201399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Calibri"/>
                <a:ea typeface="Calibri"/>
                <a:cs typeface="Calibri"/>
                <a:sym typeface="Calibri"/>
              </a:rPr>
              <a:t>6  + 6 + 6 =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pic>
        <p:nvPicPr>
          <p:cNvPr id="150" name="Google Shape;150;p6"/>
          <p:cNvPicPr preferRelativeResize="0">
            <a:picLocks noGrp="1"/>
          </p:cNvPicPr>
          <p:nvPr>
            <p:ph type="body" idx="1"/>
          </p:nvPr>
        </p:nvPicPr>
        <p:blipFill rotWithShape="1">
          <a:blip r:embed="rId3">
            <a:alphaModFix/>
          </a:blip>
          <a:srcRect/>
          <a:stretch/>
        </p:blipFill>
        <p:spPr>
          <a:xfrm>
            <a:off x="982401" y="588685"/>
            <a:ext cx="10227300" cy="5253300"/>
          </a:xfrm>
          <a:prstGeom prst="rect">
            <a:avLst/>
          </a:prstGeom>
          <a:noFill/>
          <a:ln>
            <a:noFill/>
          </a:ln>
        </p:spPr>
      </p:pic>
      <p:sp>
        <p:nvSpPr>
          <p:cNvPr id="151" name="Google Shape;151;p6"/>
          <p:cNvSpPr txBox="1"/>
          <p:nvPr/>
        </p:nvSpPr>
        <p:spPr>
          <a:xfrm>
            <a:off x="5034987" y="4502552"/>
            <a:ext cx="201399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Calibri"/>
                <a:ea typeface="Calibri"/>
                <a:cs typeface="Calibri"/>
                <a:sym typeface="Calibri"/>
              </a:rPr>
              <a:t>5 + 5 + 5 =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7"/>
          <p:cNvSpPr txBox="1"/>
          <p:nvPr/>
        </p:nvSpPr>
        <p:spPr>
          <a:xfrm>
            <a:off x="10340050" y="1387776"/>
            <a:ext cx="1851900" cy="3797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Remember to show how you worked this out?</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What strategy did you use?</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You can find materials arond the house  to help you</a:t>
            </a:r>
            <a:endParaRPr/>
          </a:p>
        </p:txBody>
      </p:sp>
      <p:pic>
        <p:nvPicPr>
          <p:cNvPr id="157" name="Google Shape;157;p7"/>
          <p:cNvPicPr preferRelativeResize="0">
            <a:picLocks noGrp="1"/>
          </p:cNvPicPr>
          <p:nvPr>
            <p:ph type="body" idx="1"/>
          </p:nvPr>
        </p:nvPicPr>
        <p:blipFill rotWithShape="1">
          <a:blip r:embed="rId3">
            <a:alphaModFix/>
          </a:blip>
          <a:srcRect l="13480" t="10979" r="11705" b="6558"/>
          <a:stretch/>
        </p:blipFill>
        <p:spPr>
          <a:xfrm>
            <a:off x="-1" y="0"/>
            <a:ext cx="9873205" cy="6801544"/>
          </a:xfrm>
          <a:prstGeom prst="rect">
            <a:avLst/>
          </a:prstGeom>
          <a:noFill/>
          <a:ln>
            <a:noFill/>
          </a:ln>
        </p:spPr>
      </p:pic>
      <p:sp>
        <p:nvSpPr>
          <p:cNvPr id="158" name="Google Shape;158;p7"/>
          <p:cNvSpPr txBox="1"/>
          <p:nvPr/>
        </p:nvSpPr>
        <p:spPr>
          <a:xfrm>
            <a:off x="8518967" y="483892"/>
            <a:ext cx="4884517" cy="38196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FF0000"/>
                </a:solidFill>
                <a:latin typeface="Calibri"/>
                <a:ea typeface="Calibri"/>
                <a:cs typeface="Calibri"/>
                <a:sym typeface="Calibri"/>
              </a:rPr>
              <a:t>CHALLENGE CARDS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3" name="Google Shape;163;p8"/>
          <p:cNvPicPr preferRelativeResize="0">
            <a:picLocks noGrp="1"/>
          </p:cNvPicPr>
          <p:nvPr>
            <p:ph type="body" idx="1"/>
          </p:nvPr>
        </p:nvPicPr>
        <p:blipFill rotWithShape="1">
          <a:blip r:embed="rId3">
            <a:alphaModFix/>
          </a:blip>
          <a:srcRect l="13480" t="11245" r="12537" b="6028"/>
          <a:stretch/>
        </p:blipFill>
        <p:spPr>
          <a:xfrm>
            <a:off x="856527" y="286473"/>
            <a:ext cx="9514389" cy="664938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FF0000"/>
              </a:buClr>
              <a:buSzPts val="4400"/>
              <a:buFont typeface="Calibri"/>
              <a:buNone/>
            </a:pPr>
            <a:r>
              <a:rPr lang="en-US" b="1">
                <a:solidFill>
                  <a:srgbClr val="FF0000"/>
                </a:solidFill>
              </a:rPr>
              <a:t>PROBLEM SOLVING </a:t>
            </a:r>
            <a:br>
              <a:rPr lang="en-US"/>
            </a:br>
            <a:r>
              <a:rPr lang="en-US" sz="1600"/>
              <a:t>Remember to show your working out</a:t>
            </a:r>
            <a:endParaRPr/>
          </a:p>
        </p:txBody>
      </p:sp>
      <p:sp>
        <p:nvSpPr>
          <p:cNvPr id="169" name="Google Shape;169;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b="1"/>
              <a:t>John buys 12 pencils one week and 7 the following week. He gives 3 pencils to his friend. </a:t>
            </a:r>
            <a:endParaRPr/>
          </a:p>
          <a:p>
            <a:pPr marL="228600" lvl="0" indent="-228600" algn="l" rtl="0">
              <a:lnSpc>
                <a:spcPct val="90000"/>
              </a:lnSpc>
              <a:spcBef>
                <a:spcPts val="1000"/>
              </a:spcBef>
              <a:spcAft>
                <a:spcPts val="0"/>
              </a:spcAft>
              <a:buClr>
                <a:schemeClr val="dk1"/>
              </a:buClr>
              <a:buSzPts val="2800"/>
              <a:buChar char="•"/>
            </a:pPr>
            <a:r>
              <a:rPr lang="en-US" b="1"/>
              <a:t>How many pencils does he have left? </a:t>
            </a:r>
            <a:endParaRPr/>
          </a:p>
          <a:p>
            <a:pPr marL="228600" lvl="0" indent="-50800" algn="l" rtl="0">
              <a:lnSpc>
                <a:spcPct val="90000"/>
              </a:lnSpc>
              <a:spcBef>
                <a:spcPts val="1000"/>
              </a:spcBef>
              <a:spcAft>
                <a:spcPts val="0"/>
              </a:spcAft>
              <a:buClr>
                <a:schemeClr val="dk1"/>
              </a:buClr>
              <a:buSzPts val="2800"/>
              <a:buNone/>
            </a:pPr>
            <a:endParaRPr b="1"/>
          </a:p>
          <a:p>
            <a:pPr marL="228600" lvl="0" indent="-228600" algn="l" rtl="0">
              <a:lnSpc>
                <a:spcPct val="90000"/>
              </a:lnSpc>
              <a:spcBef>
                <a:spcPts val="1000"/>
              </a:spcBef>
              <a:spcAft>
                <a:spcPts val="0"/>
              </a:spcAft>
              <a:buClr>
                <a:schemeClr val="dk1"/>
              </a:buClr>
              <a:buSzPts val="2800"/>
              <a:buChar char="•"/>
            </a:pPr>
            <a:r>
              <a:rPr lang="en-US" b="1"/>
              <a:t>Lydia has 15 marbles. She takes them to her friend’s house. She loses 3 on the way and 4 in the house. </a:t>
            </a:r>
            <a:endParaRPr/>
          </a:p>
          <a:p>
            <a:pPr marL="228600" lvl="0" indent="-228600" algn="l" rtl="0">
              <a:lnSpc>
                <a:spcPct val="90000"/>
              </a:lnSpc>
              <a:spcBef>
                <a:spcPts val="1000"/>
              </a:spcBef>
              <a:spcAft>
                <a:spcPts val="0"/>
              </a:spcAft>
              <a:buClr>
                <a:schemeClr val="dk1"/>
              </a:buClr>
              <a:buSzPts val="2800"/>
              <a:buChar char="•"/>
            </a:pPr>
            <a:r>
              <a:rPr lang="en-US" b="1"/>
              <a:t>How many does she have left? </a:t>
            </a:r>
            <a:endParaRPr/>
          </a:p>
          <a:p>
            <a:pPr marL="228600" lvl="0" indent="-50800" algn="l" rtl="0">
              <a:lnSpc>
                <a:spcPct val="90000"/>
              </a:lnSpc>
              <a:spcBef>
                <a:spcPts val="1000"/>
              </a:spcBef>
              <a:spcAft>
                <a:spcPts val="0"/>
              </a:spcAft>
              <a:buClr>
                <a:schemeClr val="dk1"/>
              </a:buClr>
              <a:buSzPts val="2800"/>
              <a:buNone/>
            </a:pPr>
            <a:endParaRPr/>
          </a:p>
        </p:txBody>
      </p:sp>
      <p:pic>
        <p:nvPicPr>
          <p:cNvPr id="170" name="Google Shape;170;p9"/>
          <p:cNvPicPr preferRelativeResize="0"/>
          <p:nvPr/>
        </p:nvPicPr>
        <p:blipFill rotWithShape="1">
          <a:blip r:embed="rId3">
            <a:alphaModFix/>
          </a:blip>
          <a:srcRect/>
          <a:stretch/>
        </p:blipFill>
        <p:spPr>
          <a:xfrm>
            <a:off x="8217204" y="4363234"/>
            <a:ext cx="3136596" cy="2100262"/>
          </a:xfrm>
          <a:prstGeom prst="rect">
            <a:avLst/>
          </a:prstGeom>
          <a:noFill/>
          <a:ln>
            <a:noFill/>
          </a:ln>
        </p:spPr>
      </p:pic>
      <p:sp>
        <p:nvSpPr>
          <p:cNvPr id="171" name="Google Shape;171;p9"/>
          <p:cNvSpPr txBox="1"/>
          <p:nvPr/>
        </p:nvSpPr>
        <p:spPr>
          <a:xfrm>
            <a:off x="10266665" y="6623636"/>
            <a:ext cx="1087135"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u="sng">
                <a:solidFill>
                  <a:schemeClr val="dk1"/>
                </a:solidFill>
                <a:latin typeface="Calibri"/>
                <a:ea typeface="Calibri"/>
                <a:cs typeface="Calibri"/>
                <a:sym typeface="Calibri"/>
                <a:hlinkClick r:id="rId4"/>
              </a:rPr>
              <a:t>This Photo</a:t>
            </a:r>
            <a:r>
              <a:rPr lang="en-US" sz="900">
                <a:solidFill>
                  <a:schemeClr val="dk1"/>
                </a:solidFill>
                <a:latin typeface="Calibri"/>
                <a:ea typeface="Calibri"/>
                <a:cs typeface="Calibri"/>
                <a:sym typeface="Calibri"/>
              </a:rPr>
              <a:t> by Unknown Author is licensed under </a:t>
            </a:r>
            <a:r>
              <a:rPr lang="en-US" sz="900" u="sng">
                <a:solidFill>
                  <a:schemeClr val="dk1"/>
                </a:solidFill>
                <a:latin typeface="Calibri"/>
                <a:ea typeface="Calibri"/>
                <a:cs typeface="Calibri"/>
                <a:sym typeface="Calibri"/>
                <a:hlinkClick r:id="rId5"/>
              </a:rPr>
              <a:t>CC BY</a:t>
            </a:r>
            <a:endParaRPr sz="9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479</Words>
  <Application>Microsoft Macintosh PowerPoint</Application>
  <PresentationFormat>Widescreen</PresentationFormat>
  <Paragraphs>59</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Stg 4/E5 Maths Activities</vt:lpstr>
      <vt:lpstr>PowerPoint Presentation</vt:lpstr>
      <vt:lpstr>WALT skip count to help us with Multiplication  This is an example of how to complete this. You can draw anything you like.  Can you write its as addition and multiplication? Remember the x symbol is multiplication and means (lots of).  So 3 x (lots of ) 3 = 9 altogether.  Use materials to help you</vt:lpstr>
      <vt:lpstr>Have a go yourself. If you are online learning, you can just draw it on some paper</vt:lpstr>
      <vt:lpstr>PowerPoint Presentation</vt:lpstr>
      <vt:lpstr>PowerPoint Presentation</vt:lpstr>
      <vt:lpstr>PowerPoint Presentation</vt:lpstr>
      <vt:lpstr>PowerPoint Presentation</vt:lpstr>
      <vt:lpstr>PROBLEM SOLVING  Remember to show your working out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Stg 4/E5 Maths Activities</dc:title>
  <dc:creator>aliciaa@insollave.school.nz</dc:creator>
  <cp:lastModifiedBy>aliciaa@insollave.school.nz</cp:lastModifiedBy>
  <cp:revision>1</cp:revision>
  <dcterms:created xsi:type="dcterms:W3CDTF">2020-04-20T22:36:11Z</dcterms:created>
  <dcterms:modified xsi:type="dcterms:W3CDTF">2020-04-28T02:44:02Z</dcterms:modified>
</cp:coreProperties>
</file>