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7" roundtripDataSignature="AMtx7mhY7/fmbIaiMYIQdafU2vRUofJb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customschemas.google.com/relationships/presentationmetadata" Target="meta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002fb6850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g8002fb6850_2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83fa0c450e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8" name="Google Shape;178;g83fa0c450e_1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5" name="Google Shape;18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1" name="Google Shape;19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002fb6850_2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g8002fb6850_2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8002fb6850_2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0" name="Google Shape;100;g8002fb6850_2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8002fb6850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1" name="Google Shape;111;g8002fb6850_2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8002fb6850_2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6" name="Google Shape;116;g8002fb6850_2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1" name="Google Shape;121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8002fb6850_1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6" name="Google Shape;126;g8002fb6850_1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8002fb685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4" name="Google Shape;164;g8002fb6850_2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83fa0c450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1" name="Google Shape;171;g83fa0c450e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9.png"/><Relationship Id="rId8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g8002fb6850_2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4600" y="1866900"/>
            <a:ext cx="6248400" cy="19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8002fb6850_2_6"/>
          <p:cNvSpPr txBox="1"/>
          <p:nvPr/>
        </p:nvSpPr>
        <p:spPr>
          <a:xfrm>
            <a:off x="2927200" y="250900"/>
            <a:ext cx="7164600" cy="11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WALT split factors to solve multiplication problems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g8002fb6850_2_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50475" y="1732175"/>
            <a:ext cx="4257675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83fa0c450e_1_6"/>
          <p:cNvSpPr txBox="1"/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81" name="Google Shape;181;g83fa0c450e_1_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8" l="6161" r="3893" t="11246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83fa0c450e_1_6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x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5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=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4"/>
          <p:cNvPicPr preferRelativeResize="0"/>
          <p:nvPr/>
        </p:nvPicPr>
        <p:blipFill rotWithShape="1">
          <a:blip r:embed="rId3">
            <a:alphaModFix/>
          </a:blip>
          <a:srcRect b="10869" l="21849" r="32716" t="13384"/>
          <a:stretch/>
        </p:blipFill>
        <p:spPr>
          <a:xfrm>
            <a:off x="125450" y="111500"/>
            <a:ext cx="6077426" cy="6622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4"/>
          <p:cNvPicPr preferRelativeResize="0"/>
          <p:nvPr/>
        </p:nvPicPr>
        <p:blipFill rotWithShape="1">
          <a:blip r:embed="rId4">
            <a:alphaModFix/>
          </a:blip>
          <a:srcRect b="11929" l="23274" r="34182" t="9583"/>
          <a:stretch/>
        </p:blipFill>
        <p:spPr>
          <a:xfrm>
            <a:off x="6481650" y="187600"/>
            <a:ext cx="5611324" cy="647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5"/>
          <p:cNvPicPr preferRelativeResize="0"/>
          <p:nvPr/>
        </p:nvPicPr>
        <p:blipFill rotWithShape="1">
          <a:blip r:embed="rId3">
            <a:alphaModFix/>
          </a:blip>
          <a:srcRect b="9801" l="14104" r="13714" t="11284"/>
          <a:stretch/>
        </p:blipFill>
        <p:spPr>
          <a:xfrm>
            <a:off x="1463575" y="220225"/>
            <a:ext cx="7958390" cy="66377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g8002fb6850_2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9425" y="680200"/>
            <a:ext cx="281940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g8002fb6850_2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37538" y="1876425"/>
            <a:ext cx="2762250" cy="64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8002fb6850_2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89125" y="2524125"/>
            <a:ext cx="29051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g8002fb6850_2_23"/>
          <p:cNvSpPr txBox="1"/>
          <p:nvPr/>
        </p:nvSpPr>
        <p:spPr>
          <a:xfrm>
            <a:off x="8851275" y="152400"/>
            <a:ext cx="23001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Calibri"/>
                <a:ea typeface="Calibri"/>
                <a:cs typeface="Calibri"/>
                <a:sym typeface="Calibri"/>
              </a:rPr>
              <a:t>EXAMPLE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g8002fb6850_2_23"/>
          <p:cNvSpPr txBox="1"/>
          <p:nvPr/>
        </p:nvSpPr>
        <p:spPr>
          <a:xfrm>
            <a:off x="529675" y="460000"/>
            <a:ext cx="6894300" cy="23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u="sng">
                <a:latin typeface="Calibri"/>
                <a:ea typeface="Calibri"/>
                <a:cs typeface="Calibri"/>
                <a:sym typeface="Calibri"/>
              </a:rPr>
              <a:t>Question</a:t>
            </a:r>
            <a:endParaRPr b="1" sz="2400" u="sng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latin typeface="Calibri"/>
                <a:ea typeface="Calibri"/>
                <a:cs typeface="Calibri"/>
                <a:sym typeface="Calibri"/>
              </a:rPr>
              <a:t>Each packet of lollies has 8 lollies in it.  There are 13 packets of lollies.  How many lollies is that altogether?</a:t>
            </a:r>
            <a:endParaRPr b="1"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g8002fb6850_2_23"/>
          <p:cNvSpPr txBox="1"/>
          <p:nvPr/>
        </p:nvSpPr>
        <p:spPr>
          <a:xfrm>
            <a:off x="1519350" y="4711400"/>
            <a:ext cx="5352600" cy="64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Split the 2 factors into tens and ones : 13 is made up of 10 +3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Multiply the first (tens), then multiply the second (ones)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libri"/>
              <a:buAutoNum type="arabicPeriod"/>
            </a:pP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Then add both totals together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g8002fb6850_2_23"/>
          <p:cNvSpPr txBox="1"/>
          <p:nvPr/>
        </p:nvSpPr>
        <p:spPr>
          <a:xfrm>
            <a:off x="1491475" y="3205975"/>
            <a:ext cx="5575500" cy="12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 u="sng">
                <a:latin typeface="Calibri"/>
                <a:ea typeface="Calibri"/>
                <a:cs typeface="Calibri"/>
                <a:sym typeface="Calibri"/>
              </a:rPr>
              <a:t>STEPS TO SUCCESS</a:t>
            </a:r>
            <a:endParaRPr b="1" sz="3600" u="sng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g8002fb6850_2_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600" y="752700"/>
            <a:ext cx="4253950" cy="19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g8002fb6850_2_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600" y="2578373"/>
            <a:ext cx="4253950" cy="1908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g8002fb6850_2_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116025" y="608325"/>
            <a:ext cx="4391575" cy="197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8002fb6850_2_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16025" y="2666973"/>
            <a:ext cx="4391575" cy="1970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g8002fb6850_2_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32975" y="4583150"/>
            <a:ext cx="3666900" cy="220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g8002fb6850_2_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06107" y="4517550"/>
            <a:ext cx="3876743" cy="2340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g8002fb6850_2_39"/>
          <p:cNvSpPr txBox="1"/>
          <p:nvPr/>
        </p:nvSpPr>
        <p:spPr>
          <a:xfrm>
            <a:off x="3401125" y="167275"/>
            <a:ext cx="5896200" cy="83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Use the splitting strategy, write down your working when splitting  these equations so you can solve them.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g8002fb6850_2_9"/>
          <p:cNvPicPr preferRelativeResize="0"/>
          <p:nvPr/>
        </p:nvPicPr>
        <p:blipFill rotWithShape="1">
          <a:blip r:embed="rId3">
            <a:alphaModFix/>
          </a:blip>
          <a:srcRect b="8736" l="15697" r="11053" t="15751"/>
          <a:stretch/>
        </p:blipFill>
        <p:spPr>
          <a:xfrm>
            <a:off x="543600" y="334550"/>
            <a:ext cx="9896724" cy="637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g8002fb6850_2_12"/>
          <p:cNvPicPr preferRelativeResize="0"/>
          <p:nvPr/>
        </p:nvPicPr>
        <p:blipFill rotWithShape="1">
          <a:blip r:embed="rId3">
            <a:alphaModFix/>
          </a:blip>
          <a:srcRect b="10217" l="27791" r="23950" t="12782"/>
          <a:stretch/>
        </p:blipFill>
        <p:spPr>
          <a:xfrm>
            <a:off x="209075" y="97575"/>
            <a:ext cx="6634976" cy="6616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3"/>
          <p:cNvPicPr preferRelativeResize="0"/>
          <p:nvPr/>
        </p:nvPicPr>
        <p:blipFill rotWithShape="1">
          <a:blip r:embed="rId3">
            <a:alphaModFix/>
          </a:blip>
          <a:srcRect b="15537" l="29745" r="14549" t="16822"/>
          <a:stretch/>
        </p:blipFill>
        <p:spPr>
          <a:xfrm>
            <a:off x="320575" y="139375"/>
            <a:ext cx="7833751" cy="6636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002fb6850_1_80"/>
          <p:cNvSpPr txBox="1"/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Calibri"/>
              <a:buNone/>
            </a:pPr>
            <a:r>
              <a:rPr b="1" lang="en-US" sz="2400">
                <a:solidFill>
                  <a:srgbClr val="FF0000"/>
                </a:solidFill>
              </a:rPr>
              <a:t>Multiplication and Division working Mat</a:t>
            </a:r>
            <a:br>
              <a:rPr lang="en-US" sz="1600"/>
            </a:br>
            <a:br>
              <a:rPr lang="en-US" sz="1600"/>
            </a:br>
            <a:r>
              <a:rPr lang="en-US" sz="1600"/>
              <a:t>This is an example of how to complete this.  Chose an equation and complete yours</a:t>
            </a:r>
            <a:endParaRPr/>
          </a:p>
        </p:txBody>
      </p:sp>
      <p:pic>
        <p:nvPicPr>
          <p:cNvPr id="129" name="Google Shape;129;g8002fb6850_1_8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7" l="5999" r="4056" t="10980"/>
          <a:stretch/>
        </p:blipFill>
        <p:spPr>
          <a:xfrm>
            <a:off x="929149" y="1551068"/>
            <a:ext cx="9635400" cy="53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g8002fb6850_1_80"/>
          <p:cNvSpPr txBox="1"/>
          <p:nvPr/>
        </p:nvSpPr>
        <p:spPr>
          <a:xfrm>
            <a:off x="6956385" y="2048719"/>
            <a:ext cx="26274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x 3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÷ 3 = 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÷ 4 = 3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8002fb6850_1_80"/>
          <p:cNvSpPr/>
          <p:nvPr/>
        </p:nvSpPr>
        <p:spPr>
          <a:xfrm>
            <a:off x="2419603" y="212815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8002fb6850_1_80"/>
          <p:cNvSpPr/>
          <p:nvPr/>
        </p:nvSpPr>
        <p:spPr>
          <a:xfrm>
            <a:off x="2662177" y="212815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8002fb6850_1_80"/>
          <p:cNvSpPr/>
          <p:nvPr/>
        </p:nvSpPr>
        <p:spPr>
          <a:xfrm>
            <a:off x="2948676" y="212815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8002fb6850_1_80"/>
          <p:cNvSpPr/>
          <p:nvPr/>
        </p:nvSpPr>
        <p:spPr>
          <a:xfrm>
            <a:off x="2419603" y="24104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8002fb6850_1_80"/>
          <p:cNvSpPr/>
          <p:nvPr/>
        </p:nvSpPr>
        <p:spPr>
          <a:xfrm>
            <a:off x="2658316" y="24104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8002fb6850_1_80"/>
          <p:cNvSpPr/>
          <p:nvPr/>
        </p:nvSpPr>
        <p:spPr>
          <a:xfrm>
            <a:off x="2958765" y="24104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8002fb6850_1_80"/>
          <p:cNvSpPr/>
          <p:nvPr/>
        </p:nvSpPr>
        <p:spPr>
          <a:xfrm>
            <a:off x="2419602" y="26508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g8002fb6850_1_80"/>
          <p:cNvSpPr/>
          <p:nvPr/>
        </p:nvSpPr>
        <p:spPr>
          <a:xfrm>
            <a:off x="2658317" y="2650812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g8002fb6850_1_80"/>
          <p:cNvSpPr/>
          <p:nvPr/>
        </p:nvSpPr>
        <p:spPr>
          <a:xfrm>
            <a:off x="2958765" y="2678865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8002fb6850_1_80"/>
          <p:cNvSpPr/>
          <p:nvPr/>
        </p:nvSpPr>
        <p:spPr>
          <a:xfrm>
            <a:off x="2419601" y="2922078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g8002fb6850_1_80"/>
          <p:cNvSpPr/>
          <p:nvPr/>
        </p:nvSpPr>
        <p:spPr>
          <a:xfrm>
            <a:off x="2658316" y="2917327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g8002fb6850_1_80"/>
          <p:cNvSpPr/>
          <p:nvPr/>
        </p:nvSpPr>
        <p:spPr>
          <a:xfrm>
            <a:off x="2958765" y="2917327"/>
            <a:ext cx="115800" cy="138900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8002fb6850_1_80"/>
          <p:cNvSpPr/>
          <p:nvPr/>
        </p:nvSpPr>
        <p:spPr>
          <a:xfrm>
            <a:off x="3338091" y="4222620"/>
            <a:ext cx="695100" cy="8550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uck" id="144" name="Google Shape;144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71546" y="44978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45" name="Google Shape;145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59173" y="5073929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46" name="Google Shape;146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9902" y="4203790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8002fb6850_1_80"/>
          <p:cNvSpPr/>
          <p:nvPr/>
        </p:nvSpPr>
        <p:spPr>
          <a:xfrm>
            <a:off x="1286520" y="5263707"/>
            <a:ext cx="695100" cy="7032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g8002fb6850_1_80"/>
          <p:cNvSpPr/>
          <p:nvPr/>
        </p:nvSpPr>
        <p:spPr>
          <a:xfrm>
            <a:off x="2295525" y="4795626"/>
            <a:ext cx="695100" cy="7665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8002fb6850_1_80"/>
          <p:cNvSpPr/>
          <p:nvPr/>
        </p:nvSpPr>
        <p:spPr>
          <a:xfrm>
            <a:off x="1286520" y="4161249"/>
            <a:ext cx="754800" cy="766500"/>
          </a:xfrm>
          <a:prstGeom prst="rect">
            <a:avLst/>
          </a:prstGeom>
          <a:noFill/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Duck" id="150" name="Google Shape;150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30998" y="442777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1" name="Google Shape;151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05000" y="422262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2" name="Google Shape;152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20458" y="52637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3" name="Google Shape;153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44284" y="487901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4" name="Google Shape;154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00445" y="546560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5" name="Google Shape;155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9902" y="563273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6" name="Google Shape;156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90007" y="529848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7" name="Google Shape;157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02305" y="432537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uck" id="158" name="Google Shape;158;g8002fb6850_1_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13140" y="4523316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8002fb6850_1_80"/>
          <p:cNvSpPr txBox="1"/>
          <p:nvPr/>
        </p:nvSpPr>
        <p:spPr>
          <a:xfrm>
            <a:off x="4629150" y="4161249"/>
            <a:ext cx="2143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8002fb6850_1_80"/>
          <p:cNvSpPr txBox="1"/>
          <p:nvPr/>
        </p:nvSpPr>
        <p:spPr>
          <a:xfrm>
            <a:off x="7933549" y="4427773"/>
            <a:ext cx="21432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of my friends had 4 pencils each.  How many did they have altogether?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8002fb6850_1_80"/>
          <p:cNvSpPr txBox="1"/>
          <p:nvPr/>
        </p:nvSpPr>
        <p:spPr>
          <a:xfrm>
            <a:off x="4438907" y="5081513"/>
            <a:ext cx="2616000" cy="12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x 4 = 4 x 3 = 12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x b = b x a = 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1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 doesn’t matter what order you do.  It still equals the same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002fb6850_2_0"/>
          <p:cNvSpPr txBox="1"/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67" name="Google Shape;167;g8002fb6850_2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8" l="6161" r="3894" t="11246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8002fb6850_2_0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7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x 6 =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83fa0c450e_1_0"/>
          <p:cNvSpPr txBox="1"/>
          <p:nvPr>
            <p:ph type="title"/>
          </p:nvPr>
        </p:nvSpPr>
        <p:spPr>
          <a:xfrm>
            <a:off x="838200" y="365125"/>
            <a:ext cx="10515600" cy="7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2400">
                <a:solidFill>
                  <a:srgbClr val="FF0000"/>
                </a:solidFill>
              </a:rPr>
              <a:t>Have a go yourself.  If you are online learning, you can just draw it on some paper</a:t>
            </a:r>
            <a:endParaRPr sz="2400"/>
          </a:p>
        </p:txBody>
      </p:sp>
      <p:pic>
        <p:nvPicPr>
          <p:cNvPr id="174" name="Google Shape;174;g83fa0c450e_1_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9218" l="6161" r="3893" t="11246"/>
          <a:stretch/>
        </p:blipFill>
        <p:spPr>
          <a:xfrm>
            <a:off x="759850" y="1201500"/>
            <a:ext cx="10795500" cy="5568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83fa0c450e_1_0"/>
          <p:cNvSpPr txBox="1"/>
          <p:nvPr/>
        </p:nvSpPr>
        <p:spPr>
          <a:xfrm>
            <a:off x="5101675" y="3902925"/>
            <a:ext cx="2132700" cy="5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 x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b="0" i="0" lang="en-US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=</a:t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2020-04-20T22:36:11Z</dcterms:created>
  <dc:creator>aliciaa@insollave.school.nz</dc:creator>
</cp:coreProperties>
</file>