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6" roundtripDataSignature="AMtx7mhkkJotb3X2fBfGUjrAnxBqFOI9P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754aeb905b_0_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2" name="Google Shape;172;g754aeb905b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754aeb905b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8" name="Google Shape;178;g754aeb905b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Google Shape;87;g754aeb905b_0_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88" name="Google Shape;88;g754aeb905b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3" name="Google Shape;93;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99" name="Google Shape;9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05" name="Google Shape;10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6" name="Google Shape;14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1" name="Shape 151"/>
        <p:cNvGrpSpPr/>
        <p:nvPr/>
      </p:nvGrpSpPr>
      <p:grpSpPr>
        <a:xfrm>
          <a:off x="0" y="0"/>
          <a:ext cx="0" cy="0"/>
          <a:chOff x="0" y="0"/>
          <a:chExt cx="0" cy="0"/>
        </a:xfrm>
      </p:grpSpPr>
      <p:sp>
        <p:nvSpPr>
          <p:cNvPr id="152" name="Google Shape;15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3" name="Google Shape;15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Google Shape;158;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9" name="Google Shape;15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5" name="Google Shape;16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 name="Shape 11"/>
        <p:cNvGrpSpPr/>
        <p:nvPr/>
      </p:nvGrpSpPr>
      <p:grpSpPr>
        <a:xfrm>
          <a:off x="0" y="0"/>
          <a:ext cx="0" cy="0"/>
          <a:chOff x="0" y="0"/>
          <a:chExt cx="0" cy="0"/>
        </a:xfrm>
      </p:grpSpPr>
      <p:sp>
        <p:nvSpPr>
          <p:cNvPr id="12" name="Google Shape;12;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68" name="Shape 68"/>
        <p:cNvGrpSpPr/>
        <p:nvPr/>
      </p:nvGrpSpPr>
      <p:grpSpPr>
        <a:xfrm>
          <a:off x="0" y="0"/>
          <a:ext cx="0" cy="0"/>
          <a:chOff x="0" y="0"/>
          <a:chExt cx="0" cy="0"/>
        </a:xfrm>
      </p:grpSpPr>
      <p:sp>
        <p:nvSpPr>
          <p:cNvPr id="69" name="Google Shape;69;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2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7" name="Shape 17"/>
        <p:cNvGrpSpPr/>
        <p:nvPr/>
      </p:nvGrpSpPr>
      <p:grpSpPr>
        <a:xfrm>
          <a:off x="0" y="0"/>
          <a:ext cx="0" cy="0"/>
          <a:chOff x="0" y="0"/>
          <a:chExt cx="0" cy="0"/>
        </a:xfrm>
      </p:grpSpPr>
      <p:sp>
        <p:nvSpPr>
          <p:cNvPr id="18" name="Google Shape;18;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3" name="Shape 23"/>
        <p:cNvGrpSpPr/>
        <p:nvPr/>
      </p:nvGrpSpPr>
      <p:grpSpPr>
        <a:xfrm>
          <a:off x="0" y="0"/>
          <a:ext cx="0" cy="0"/>
          <a:chOff x="0" y="0"/>
          <a:chExt cx="0" cy="0"/>
        </a:xfrm>
      </p:grpSpPr>
      <p:sp>
        <p:nvSpPr>
          <p:cNvPr id="24" name="Google Shape;24;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9" name="Shape 29"/>
        <p:cNvGrpSpPr/>
        <p:nvPr/>
      </p:nvGrpSpPr>
      <p:grpSpPr>
        <a:xfrm>
          <a:off x="0" y="0"/>
          <a:ext cx="0" cy="0"/>
          <a:chOff x="0" y="0"/>
          <a:chExt cx="0" cy="0"/>
        </a:xfrm>
      </p:grpSpPr>
      <p:sp>
        <p:nvSpPr>
          <p:cNvPr id="30" name="Google Shape;30;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36" name="Shape 36"/>
        <p:cNvGrpSpPr/>
        <p:nvPr/>
      </p:nvGrpSpPr>
      <p:grpSpPr>
        <a:xfrm>
          <a:off x="0" y="0"/>
          <a:ext cx="0" cy="0"/>
          <a:chOff x="0" y="0"/>
          <a:chExt cx="0" cy="0"/>
        </a:xfrm>
      </p:grpSpPr>
      <p:sp>
        <p:nvSpPr>
          <p:cNvPr id="37" name="Google Shape;37;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5" name="Shape 45"/>
        <p:cNvGrpSpPr/>
        <p:nvPr/>
      </p:nvGrpSpPr>
      <p:grpSpPr>
        <a:xfrm>
          <a:off x="0" y="0"/>
          <a:ext cx="0" cy="0"/>
          <a:chOff x="0" y="0"/>
          <a:chExt cx="0" cy="0"/>
        </a:xfrm>
      </p:grpSpPr>
      <p:sp>
        <p:nvSpPr>
          <p:cNvPr id="46" name="Google Shape;46;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0" name="Shape 50"/>
        <p:cNvGrpSpPr/>
        <p:nvPr/>
      </p:nvGrpSpPr>
      <p:grpSpPr>
        <a:xfrm>
          <a:off x="0" y="0"/>
          <a:ext cx="0" cy="0"/>
          <a:chOff x="0" y="0"/>
          <a:chExt cx="0" cy="0"/>
        </a:xfrm>
      </p:grpSpPr>
      <p:sp>
        <p:nvSpPr>
          <p:cNvPr id="51" name="Google Shape;5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4" name="Shape 54"/>
        <p:cNvGrpSpPr/>
        <p:nvPr/>
      </p:nvGrpSpPr>
      <p:grpSpPr>
        <a:xfrm>
          <a:off x="0" y="0"/>
          <a:ext cx="0" cy="0"/>
          <a:chOff x="0" y="0"/>
          <a:chExt cx="0" cy="0"/>
        </a:xfrm>
      </p:grpSpPr>
      <p:sp>
        <p:nvSpPr>
          <p:cNvPr id="55" name="Google Shape;55;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1" name="Shape 61"/>
        <p:cNvGrpSpPr/>
        <p:nvPr/>
      </p:nvGrpSpPr>
      <p:grpSpPr>
        <a:xfrm>
          <a:off x="0" y="0"/>
          <a:ext cx="0" cy="0"/>
          <a:chOff x="0" y="0"/>
          <a:chExt cx="0" cy="0"/>
        </a:xfrm>
      </p:grpSpPr>
      <p:sp>
        <p:nvSpPr>
          <p:cNvPr id="62" name="Google Shape;62;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9"/>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1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15755" l="30187" r="14777" t="17458"/>
          <a:stretch/>
        </p:blipFill>
        <p:spPr>
          <a:xfrm>
            <a:off x="3470825" y="178075"/>
            <a:ext cx="8572475" cy="6501825"/>
          </a:xfrm>
          <a:prstGeom prst="rect">
            <a:avLst/>
          </a:prstGeom>
          <a:noFill/>
          <a:ln>
            <a:noFill/>
          </a:ln>
        </p:spPr>
      </p:pic>
      <p:sp>
        <p:nvSpPr>
          <p:cNvPr id="85" name="Google Shape;85;p1"/>
          <p:cNvSpPr txBox="1"/>
          <p:nvPr/>
        </p:nvSpPr>
        <p:spPr>
          <a:xfrm>
            <a:off x="418146" y="623675"/>
            <a:ext cx="2729400" cy="23082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Time yourself.  How long does it take you to finish these?  How many did you get right?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Learn your basic facts during the week, by writing them out 5 x and saying them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Try beating your score each week.  Is your time shorter?  Do you have more right?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g754aeb905b_0_8"/>
          <p:cNvSpPr txBox="1"/>
          <p:nvPr>
            <p:ph type="title"/>
          </p:nvPr>
        </p:nvSpPr>
        <p:spPr>
          <a:xfrm rot="5400000">
            <a:off x="8474925" y="2637200"/>
            <a:ext cx="53460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FF0000"/>
              </a:buClr>
              <a:buSzPts val="4400"/>
              <a:buFont typeface="Calibri"/>
              <a:buNone/>
            </a:pPr>
            <a:r>
              <a:rPr b="1" lang="en-US">
                <a:solidFill>
                  <a:srgbClr val="FF0000"/>
                </a:solidFill>
              </a:rPr>
              <a:t>PROBLEM SOLVING </a:t>
            </a:r>
            <a:br>
              <a:rPr lang="en-US"/>
            </a:br>
            <a:r>
              <a:rPr lang="en-US" sz="1600"/>
              <a:t>Remember to show your working out</a:t>
            </a:r>
            <a:endParaRPr/>
          </a:p>
        </p:txBody>
      </p:sp>
      <p:pic>
        <p:nvPicPr>
          <p:cNvPr id="175" name="Google Shape;175;g754aeb905b_0_8"/>
          <p:cNvPicPr preferRelativeResize="0"/>
          <p:nvPr/>
        </p:nvPicPr>
        <p:blipFill rotWithShape="1">
          <a:blip r:embed="rId3">
            <a:alphaModFix/>
          </a:blip>
          <a:srcRect b="6437" l="21506" r="38922" t="12281"/>
          <a:stretch/>
        </p:blipFill>
        <p:spPr>
          <a:xfrm rot="5400000">
            <a:off x="2584988" y="-736163"/>
            <a:ext cx="6627100" cy="85074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g754aeb905b_0_13"/>
          <p:cNvSpPr txBox="1"/>
          <p:nvPr>
            <p:ph type="title"/>
          </p:nvPr>
        </p:nvSpPr>
        <p:spPr>
          <a:xfrm rot="5400000">
            <a:off x="8474925" y="2637200"/>
            <a:ext cx="5346000" cy="13257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Clr>
                <a:srgbClr val="FF0000"/>
              </a:buClr>
              <a:buSzPts val="4400"/>
              <a:buFont typeface="Calibri"/>
              <a:buNone/>
            </a:pPr>
            <a:r>
              <a:rPr b="1" lang="en-US">
                <a:solidFill>
                  <a:srgbClr val="FF0000"/>
                </a:solidFill>
              </a:rPr>
              <a:t>PROBLEM SOLVING </a:t>
            </a:r>
            <a:br>
              <a:rPr lang="en-US"/>
            </a:br>
            <a:r>
              <a:rPr lang="en-US" sz="1600"/>
              <a:t>Remember to show your working out</a:t>
            </a:r>
            <a:endParaRPr/>
          </a:p>
        </p:txBody>
      </p:sp>
      <p:pic>
        <p:nvPicPr>
          <p:cNvPr id="181" name="Google Shape;181;g754aeb905b_0_13"/>
          <p:cNvPicPr preferRelativeResize="0"/>
          <p:nvPr/>
        </p:nvPicPr>
        <p:blipFill rotWithShape="1">
          <a:blip r:embed="rId3">
            <a:alphaModFix/>
          </a:blip>
          <a:srcRect b="8048" l="21330" r="38895" t="12263"/>
          <a:stretch/>
        </p:blipFill>
        <p:spPr>
          <a:xfrm rot="5400000">
            <a:off x="1519375" y="-683326"/>
            <a:ext cx="6374574" cy="84565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pic>
        <p:nvPicPr>
          <p:cNvPr id="90" name="Google Shape;90;g754aeb905b_0_19"/>
          <p:cNvPicPr preferRelativeResize="0"/>
          <p:nvPr/>
        </p:nvPicPr>
        <p:blipFill rotWithShape="1">
          <a:blip r:embed="rId3">
            <a:alphaModFix/>
          </a:blip>
          <a:srcRect b="10011" l="21811" r="33519" t="15327"/>
          <a:stretch/>
        </p:blipFill>
        <p:spPr>
          <a:xfrm rot="5400000">
            <a:off x="4574588" y="-413789"/>
            <a:ext cx="6673774" cy="77104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pic>
        <p:nvPicPr>
          <p:cNvPr id="95" name="Google Shape;95;p2"/>
          <p:cNvPicPr preferRelativeResize="0"/>
          <p:nvPr/>
        </p:nvPicPr>
        <p:blipFill rotWithShape="1">
          <a:blip r:embed="rId3">
            <a:alphaModFix/>
          </a:blip>
          <a:srcRect b="15753" l="21410" r="42562" t="9160"/>
          <a:stretch/>
        </p:blipFill>
        <p:spPr>
          <a:xfrm>
            <a:off x="6244675" y="153325"/>
            <a:ext cx="5812600" cy="6609024"/>
          </a:xfrm>
          <a:prstGeom prst="rect">
            <a:avLst/>
          </a:prstGeom>
          <a:noFill/>
          <a:ln>
            <a:noFill/>
          </a:ln>
        </p:spPr>
      </p:pic>
      <p:pic>
        <p:nvPicPr>
          <p:cNvPr id="96" name="Google Shape;96;p2"/>
          <p:cNvPicPr preferRelativeResize="0"/>
          <p:nvPr/>
        </p:nvPicPr>
        <p:blipFill rotWithShape="1">
          <a:blip r:embed="rId4">
            <a:alphaModFix/>
          </a:blip>
          <a:srcRect b="12870" l="19493" r="41550" t="9784"/>
          <a:stretch/>
        </p:blipFill>
        <p:spPr>
          <a:xfrm>
            <a:off x="181200" y="83650"/>
            <a:ext cx="5491976" cy="6678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pic>
        <p:nvPicPr>
          <p:cNvPr id="101" name="Google Shape;101;p8"/>
          <p:cNvPicPr preferRelativeResize="0"/>
          <p:nvPr/>
        </p:nvPicPr>
        <p:blipFill rotWithShape="1">
          <a:blip r:embed="rId3">
            <a:alphaModFix/>
          </a:blip>
          <a:srcRect b="7882" l="24740" r="38569" t="11924"/>
          <a:stretch/>
        </p:blipFill>
        <p:spPr>
          <a:xfrm>
            <a:off x="6579225" y="209100"/>
            <a:ext cx="5422273" cy="6530699"/>
          </a:xfrm>
          <a:prstGeom prst="rect">
            <a:avLst/>
          </a:prstGeom>
          <a:noFill/>
          <a:ln>
            <a:noFill/>
          </a:ln>
        </p:spPr>
      </p:pic>
      <p:pic>
        <p:nvPicPr>
          <p:cNvPr id="102" name="Google Shape;102;p8"/>
          <p:cNvPicPr preferRelativeResize="0"/>
          <p:nvPr/>
        </p:nvPicPr>
        <p:blipFill rotWithShape="1">
          <a:blip r:embed="rId4">
            <a:alphaModFix/>
          </a:blip>
          <a:srcRect b="11823" l="24897" r="39113" t="12818"/>
          <a:stretch/>
        </p:blipFill>
        <p:spPr>
          <a:xfrm>
            <a:off x="348475" y="153300"/>
            <a:ext cx="5123405" cy="67047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pic>
        <p:nvPicPr>
          <p:cNvPr id="107" name="Google Shape;107;p3"/>
          <p:cNvPicPr preferRelativeResize="0"/>
          <p:nvPr/>
        </p:nvPicPr>
        <p:blipFill rotWithShape="1">
          <a:blip r:embed="rId3">
            <a:alphaModFix/>
          </a:blip>
          <a:srcRect b="0" l="0" r="0" t="0"/>
          <a:stretch/>
        </p:blipFill>
        <p:spPr>
          <a:xfrm>
            <a:off x="681780" y="1051647"/>
            <a:ext cx="11053823" cy="5607994"/>
          </a:xfrm>
          <a:prstGeom prst="rect">
            <a:avLst/>
          </a:prstGeom>
          <a:noFill/>
          <a:ln>
            <a:noFill/>
          </a:ln>
        </p:spPr>
      </p:pic>
      <p:sp>
        <p:nvSpPr>
          <p:cNvPr id="108" name="Google Shape;108;p3"/>
          <p:cNvSpPr txBox="1"/>
          <p:nvPr>
            <p:ph type="title"/>
          </p:nvPr>
        </p:nvSpPr>
        <p:spPr>
          <a:xfrm>
            <a:off x="838200" y="24739"/>
            <a:ext cx="10515600" cy="1080421"/>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1600"/>
              <a:buFont typeface="Calibri"/>
              <a:buNone/>
            </a:pPr>
            <a:r>
              <a:rPr lang="en-US" sz="1600"/>
              <a:t>WALT skip count to help us with Multiplication</a:t>
            </a:r>
            <a:br>
              <a:rPr lang="en-US" sz="1600"/>
            </a:br>
            <a:br>
              <a:rPr lang="en-US" sz="1600"/>
            </a:br>
            <a:r>
              <a:rPr b="1" lang="en-US" sz="1600"/>
              <a:t>This is an example of how to complete this. You can draw anything you like.  Can you write its as addition and multiplication? Remember the x symbol is multiplication and means (lots of).  So 3 x (lots of ) 3 = 9 altogether.  Use materials to help you</a:t>
            </a:r>
            <a:endParaRPr/>
          </a:p>
        </p:txBody>
      </p:sp>
      <p:pic>
        <p:nvPicPr>
          <p:cNvPr descr="Duck" id="109" name="Google Shape;109;p3"/>
          <p:cNvPicPr preferRelativeResize="0"/>
          <p:nvPr/>
        </p:nvPicPr>
        <p:blipFill rotWithShape="1">
          <a:blip r:embed="rId4">
            <a:alphaModFix/>
          </a:blip>
          <a:srcRect b="0" l="0" r="0" t="0"/>
          <a:stretch/>
        </p:blipFill>
        <p:spPr>
          <a:xfrm>
            <a:off x="5365204" y="5295640"/>
            <a:ext cx="314032" cy="314032"/>
          </a:xfrm>
          <a:prstGeom prst="rect">
            <a:avLst/>
          </a:prstGeom>
          <a:noFill/>
          <a:ln>
            <a:noFill/>
          </a:ln>
        </p:spPr>
      </p:pic>
      <p:pic>
        <p:nvPicPr>
          <p:cNvPr descr="Duck" id="110" name="Google Shape;110;p3"/>
          <p:cNvPicPr preferRelativeResize="0"/>
          <p:nvPr/>
        </p:nvPicPr>
        <p:blipFill rotWithShape="1">
          <a:blip r:embed="rId4">
            <a:alphaModFix/>
          </a:blip>
          <a:srcRect b="0" l="0" r="0" t="0"/>
          <a:stretch/>
        </p:blipFill>
        <p:spPr>
          <a:xfrm>
            <a:off x="3991865" y="5685302"/>
            <a:ext cx="314032" cy="314032"/>
          </a:xfrm>
          <a:prstGeom prst="rect">
            <a:avLst/>
          </a:prstGeom>
          <a:noFill/>
          <a:ln>
            <a:noFill/>
          </a:ln>
        </p:spPr>
      </p:pic>
      <p:sp>
        <p:nvSpPr>
          <p:cNvPr id="111" name="Google Shape;111;p3"/>
          <p:cNvSpPr/>
          <p:nvPr/>
        </p:nvSpPr>
        <p:spPr>
          <a:xfrm>
            <a:off x="6009397" y="5249492"/>
            <a:ext cx="754829" cy="766480"/>
          </a:xfrm>
          <a:prstGeom prst="rect">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2" name="Google Shape;112;p3"/>
          <p:cNvSpPr/>
          <p:nvPr/>
        </p:nvSpPr>
        <p:spPr>
          <a:xfrm>
            <a:off x="4901313" y="5239681"/>
            <a:ext cx="785987" cy="766481"/>
          </a:xfrm>
          <a:prstGeom prst="rect">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13" name="Google Shape;113;p3"/>
          <p:cNvSpPr/>
          <p:nvPr/>
        </p:nvSpPr>
        <p:spPr>
          <a:xfrm>
            <a:off x="3848021" y="5266970"/>
            <a:ext cx="754829" cy="766481"/>
          </a:xfrm>
          <a:prstGeom prst="rect">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descr="Duck" id="114" name="Google Shape;114;p3"/>
          <p:cNvPicPr preferRelativeResize="0"/>
          <p:nvPr/>
        </p:nvPicPr>
        <p:blipFill rotWithShape="1">
          <a:blip r:embed="rId4">
            <a:alphaModFix/>
          </a:blip>
          <a:srcRect b="0" l="0" r="0" t="0"/>
          <a:stretch/>
        </p:blipFill>
        <p:spPr>
          <a:xfrm>
            <a:off x="4237192" y="5318700"/>
            <a:ext cx="314032" cy="314032"/>
          </a:xfrm>
          <a:prstGeom prst="rect">
            <a:avLst/>
          </a:prstGeom>
          <a:noFill/>
          <a:ln>
            <a:noFill/>
          </a:ln>
        </p:spPr>
      </p:pic>
      <p:pic>
        <p:nvPicPr>
          <p:cNvPr descr="Duck" id="115" name="Google Shape;115;p3"/>
          <p:cNvPicPr preferRelativeResize="0"/>
          <p:nvPr/>
        </p:nvPicPr>
        <p:blipFill rotWithShape="1">
          <a:blip r:embed="rId4">
            <a:alphaModFix/>
          </a:blip>
          <a:srcRect b="0" l="0" r="0" t="0"/>
          <a:stretch/>
        </p:blipFill>
        <p:spPr>
          <a:xfrm>
            <a:off x="3923160" y="5371270"/>
            <a:ext cx="314032" cy="314032"/>
          </a:xfrm>
          <a:prstGeom prst="rect">
            <a:avLst/>
          </a:prstGeom>
          <a:noFill/>
          <a:ln>
            <a:noFill/>
          </a:ln>
        </p:spPr>
      </p:pic>
      <p:pic>
        <p:nvPicPr>
          <p:cNvPr descr="Duck" id="116" name="Google Shape;116;p3"/>
          <p:cNvPicPr preferRelativeResize="0"/>
          <p:nvPr/>
        </p:nvPicPr>
        <p:blipFill rotWithShape="1">
          <a:blip r:embed="rId4">
            <a:alphaModFix/>
          </a:blip>
          <a:srcRect b="0" l="0" r="0" t="0"/>
          <a:stretch/>
        </p:blipFill>
        <p:spPr>
          <a:xfrm>
            <a:off x="6060220" y="5295640"/>
            <a:ext cx="314032" cy="314032"/>
          </a:xfrm>
          <a:prstGeom prst="rect">
            <a:avLst/>
          </a:prstGeom>
          <a:noFill/>
          <a:ln>
            <a:noFill/>
          </a:ln>
        </p:spPr>
      </p:pic>
      <p:pic>
        <p:nvPicPr>
          <p:cNvPr descr="Duck" id="117" name="Google Shape;117;p3"/>
          <p:cNvPicPr preferRelativeResize="0"/>
          <p:nvPr/>
        </p:nvPicPr>
        <p:blipFill rotWithShape="1">
          <a:blip r:embed="rId4">
            <a:alphaModFix/>
          </a:blip>
          <a:srcRect b="0" l="0" r="0" t="0"/>
          <a:stretch/>
        </p:blipFill>
        <p:spPr>
          <a:xfrm>
            <a:off x="5208188" y="5650210"/>
            <a:ext cx="314032" cy="314032"/>
          </a:xfrm>
          <a:prstGeom prst="rect">
            <a:avLst/>
          </a:prstGeom>
          <a:noFill/>
          <a:ln>
            <a:noFill/>
          </a:ln>
        </p:spPr>
      </p:pic>
      <p:pic>
        <p:nvPicPr>
          <p:cNvPr descr="Duck" id="118" name="Google Shape;118;p3"/>
          <p:cNvPicPr preferRelativeResize="0"/>
          <p:nvPr/>
        </p:nvPicPr>
        <p:blipFill rotWithShape="1">
          <a:blip r:embed="rId4">
            <a:alphaModFix/>
          </a:blip>
          <a:srcRect b="0" l="0" r="0" t="0"/>
          <a:stretch/>
        </p:blipFill>
        <p:spPr>
          <a:xfrm>
            <a:off x="6383276" y="5295640"/>
            <a:ext cx="314032" cy="314032"/>
          </a:xfrm>
          <a:prstGeom prst="rect">
            <a:avLst/>
          </a:prstGeom>
          <a:noFill/>
          <a:ln>
            <a:noFill/>
          </a:ln>
        </p:spPr>
      </p:pic>
      <p:pic>
        <p:nvPicPr>
          <p:cNvPr descr="Duck" id="119" name="Google Shape;119;p3"/>
          <p:cNvPicPr preferRelativeResize="0"/>
          <p:nvPr/>
        </p:nvPicPr>
        <p:blipFill rotWithShape="1">
          <a:blip r:embed="rId4">
            <a:alphaModFix/>
          </a:blip>
          <a:srcRect b="0" l="0" r="0" t="0"/>
          <a:stretch/>
        </p:blipFill>
        <p:spPr>
          <a:xfrm>
            <a:off x="6048249" y="5646588"/>
            <a:ext cx="314032" cy="314032"/>
          </a:xfrm>
          <a:prstGeom prst="rect">
            <a:avLst/>
          </a:prstGeom>
          <a:noFill/>
          <a:ln>
            <a:noFill/>
          </a:ln>
        </p:spPr>
      </p:pic>
      <p:pic>
        <p:nvPicPr>
          <p:cNvPr descr="Duck" id="120" name="Google Shape;120;p3"/>
          <p:cNvPicPr preferRelativeResize="0"/>
          <p:nvPr/>
        </p:nvPicPr>
        <p:blipFill rotWithShape="1">
          <a:blip r:embed="rId4">
            <a:alphaModFix/>
          </a:blip>
          <a:srcRect b="0" l="0" r="0" t="0"/>
          <a:stretch/>
        </p:blipFill>
        <p:spPr>
          <a:xfrm>
            <a:off x="5051172" y="5268464"/>
            <a:ext cx="314032" cy="314032"/>
          </a:xfrm>
          <a:prstGeom prst="rect">
            <a:avLst/>
          </a:prstGeom>
          <a:noFill/>
          <a:ln>
            <a:noFill/>
          </a:ln>
        </p:spPr>
      </p:pic>
      <p:sp>
        <p:nvSpPr>
          <p:cNvPr id="121" name="Google Shape;121;p3"/>
          <p:cNvSpPr/>
          <p:nvPr/>
        </p:nvSpPr>
        <p:spPr>
          <a:xfrm>
            <a:off x="7047245" y="5096674"/>
            <a:ext cx="1259398" cy="1122598"/>
          </a:xfrm>
          <a:prstGeom prst="rect">
            <a:avLst/>
          </a:prstGeom>
          <a:no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2" name="Google Shape;122;p3"/>
          <p:cNvSpPr txBox="1"/>
          <p:nvPr/>
        </p:nvSpPr>
        <p:spPr>
          <a:xfrm>
            <a:off x="6815049" y="5425480"/>
            <a:ext cx="232196"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
        <p:nvSpPr>
          <p:cNvPr id="123" name="Google Shape;123;p3"/>
          <p:cNvSpPr txBox="1"/>
          <p:nvPr/>
        </p:nvSpPr>
        <p:spPr>
          <a:xfrm>
            <a:off x="4608457" y="5415198"/>
            <a:ext cx="185195"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
        <p:nvSpPr>
          <p:cNvPr id="124" name="Google Shape;124;p3"/>
          <p:cNvSpPr txBox="1"/>
          <p:nvPr/>
        </p:nvSpPr>
        <p:spPr>
          <a:xfrm>
            <a:off x="5693867" y="5465544"/>
            <a:ext cx="222055"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pic>
        <p:nvPicPr>
          <p:cNvPr descr="Duck" id="125" name="Google Shape;125;p3"/>
          <p:cNvPicPr preferRelativeResize="0"/>
          <p:nvPr/>
        </p:nvPicPr>
        <p:blipFill rotWithShape="1">
          <a:blip r:embed="rId4">
            <a:alphaModFix/>
          </a:blip>
          <a:srcRect b="0" l="0" r="0" t="0"/>
          <a:stretch/>
        </p:blipFill>
        <p:spPr>
          <a:xfrm>
            <a:off x="7047245" y="5834699"/>
            <a:ext cx="314032" cy="314032"/>
          </a:xfrm>
          <a:prstGeom prst="rect">
            <a:avLst/>
          </a:prstGeom>
          <a:noFill/>
          <a:ln>
            <a:noFill/>
          </a:ln>
        </p:spPr>
      </p:pic>
      <p:pic>
        <p:nvPicPr>
          <p:cNvPr descr="Duck" id="126" name="Google Shape;126;p3"/>
          <p:cNvPicPr preferRelativeResize="0"/>
          <p:nvPr/>
        </p:nvPicPr>
        <p:blipFill rotWithShape="1">
          <a:blip r:embed="rId4">
            <a:alphaModFix/>
          </a:blip>
          <a:srcRect b="0" l="0" r="0" t="0"/>
          <a:stretch/>
        </p:blipFill>
        <p:spPr>
          <a:xfrm>
            <a:off x="7372992" y="5825936"/>
            <a:ext cx="314032" cy="314032"/>
          </a:xfrm>
          <a:prstGeom prst="rect">
            <a:avLst/>
          </a:prstGeom>
          <a:noFill/>
          <a:ln>
            <a:noFill/>
          </a:ln>
        </p:spPr>
      </p:pic>
      <p:pic>
        <p:nvPicPr>
          <p:cNvPr descr="Duck" id="127" name="Google Shape;127;p3"/>
          <p:cNvPicPr preferRelativeResize="0"/>
          <p:nvPr/>
        </p:nvPicPr>
        <p:blipFill rotWithShape="1">
          <a:blip r:embed="rId4">
            <a:alphaModFix/>
          </a:blip>
          <a:srcRect b="0" l="0" r="0" t="0"/>
          <a:stretch/>
        </p:blipFill>
        <p:spPr>
          <a:xfrm>
            <a:off x="7709592" y="5807226"/>
            <a:ext cx="314032" cy="314032"/>
          </a:xfrm>
          <a:prstGeom prst="rect">
            <a:avLst/>
          </a:prstGeom>
          <a:noFill/>
          <a:ln>
            <a:noFill/>
          </a:ln>
        </p:spPr>
      </p:pic>
      <p:pic>
        <p:nvPicPr>
          <p:cNvPr descr="Duck" id="128" name="Google Shape;128;p3"/>
          <p:cNvPicPr preferRelativeResize="0"/>
          <p:nvPr/>
        </p:nvPicPr>
        <p:blipFill rotWithShape="1">
          <a:blip r:embed="rId4">
            <a:alphaModFix/>
          </a:blip>
          <a:srcRect b="0" l="0" r="0" t="0"/>
          <a:stretch/>
        </p:blipFill>
        <p:spPr>
          <a:xfrm>
            <a:off x="7365260" y="5147712"/>
            <a:ext cx="314032" cy="314032"/>
          </a:xfrm>
          <a:prstGeom prst="rect">
            <a:avLst/>
          </a:prstGeom>
          <a:noFill/>
          <a:ln>
            <a:noFill/>
          </a:ln>
        </p:spPr>
      </p:pic>
      <p:pic>
        <p:nvPicPr>
          <p:cNvPr descr="Duck" id="129" name="Google Shape;129;p3"/>
          <p:cNvPicPr preferRelativeResize="0"/>
          <p:nvPr/>
        </p:nvPicPr>
        <p:blipFill rotWithShape="1">
          <a:blip r:embed="rId4">
            <a:alphaModFix/>
          </a:blip>
          <a:srcRect b="0" l="0" r="0" t="0"/>
          <a:stretch/>
        </p:blipFill>
        <p:spPr>
          <a:xfrm>
            <a:off x="7376176" y="5435008"/>
            <a:ext cx="314032" cy="314032"/>
          </a:xfrm>
          <a:prstGeom prst="rect">
            <a:avLst/>
          </a:prstGeom>
          <a:noFill/>
          <a:ln>
            <a:noFill/>
          </a:ln>
        </p:spPr>
      </p:pic>
      <p:pic>
        <p:nvPicPr>
          <p:cNvPr descr="Duck" id="130" name="Google Shape;130;p3"/>
          <p:cNvPicPr preferRelativeResize="0"/>
          <p:nvPr/>
        </p:nvPicPr>
        <p:blipFill rotWithShape="1">
          <a:blip r:embed="rId4">
            <a:alphaModFix/>
          </a:blip>
          <a:srcRect b="0" l="0" r="0" t="0"/>
          <a:stretch/>
        </p:blipFill>
        <p:spPr>
          <a:xfrm>
            <a:off x="7730729" y="5435008"/>
            <a:ext cx="314032" cy="314032"/>
          </a:xfrm>
          <a:prstGeom prst="rect">
            <a:avLst/>
          </a:prstGeom>
          <a:noFill/>
          <a:ln>
            <a:noFill/>
          </a:ln>
        </p:spPr>
      </p:pic>
      <p:pic>
        <p:nvPicPr>
          <p:cNvPr descr="Duck" id="131" name="Google Shape;131;p3"/>
          <p:cNvPicPr preferRelativeResize="0"/>
          <p:nvPr/>
        </p:nvPicPr>
        <p:blipFill rotWithShape="1">
          <a:blip r:embed="rId4">
            <a:alphaModFix/>
          </a:blip>
          <a:srcRect b="0" l="0" r="0" t="0"/>
          <a:stretch/>
        </p:blipFill>
        <p:spPr>
          <a:xfrm>
            <a:off x="7085335" y="5138624"/>
            <a:ext cx="314032" cy="314032"/>
          </a:xfrm>
          <a:prstGeom prst="rect">
            <a:avLst/>
          </a:prstGeom>
          <a:noFill/>
          <a:ln>
            <a:noFill/>
          </a:ln>
        </p:spPr>
      </p:pic>
      <p:pic>
        <p:nvPicPr>
          <p:cNvPr descr="Duck" id="132" name="Google Shape;132;p3"/>
          <p:cNvPicPr preferRelativeResize="0"/>
          <p:nvPr/>
        </p:nvPicPr>
        <p:blipFill rotWithShape="1">
          <a:blip r:embed="rId4">
            <a:alphaModFix/>
          </a:blip>
          <a:srcRect b="0" l="0" r="0" t="0"/>
          <a:stretch/>
        </p:blipFill>
        <p:spPr>
          <a:xfrm>
            <a:off x="7719813" y="5138624"/>
            <a:ext cx="314032" cy="314032"/>
          </a:xfrm>
          <a:prstGeom prst="rect">
            <a:avLst/>
          </a:prstGeom>
          <a:noFill/>
          <a:ln>
            <a:noFill/>
          </a:ln>
        </p:spPr>
      </p:pic>
      <p:pic>
        <p:nvPicPr>
          <p:cNvPr descr="Duck" id="133" name="Google Shape;133;p3"/>
          <p:cNvPicPr preferRelativeResize="0"/>
          <p:nvPr/>
        </p:nvPicPr>
        <p:blipFill rotWithShape="1">
          <a:blip r:embed="rId4">
            <a:alphaModFix/>
          </a:blip>
          <a:srcRect b="0" l="0" r="0" t="0"/>
          <a:stretch/>
        </p:blipFill>
        <p:spPr>
          <a:xfrm>
            <a:off x="7061955" y="5431209"/>
            <a:ext cx="314032" cy="321631"/>
          </a:xfrm>
          <a:prstGeom prst="rect">
            <a:avLst/>
          </a:prstGeom>
          <a:noFill/>
          <a:ln>
            <a:noFill/>
          </a:ln>
        </p:spPr>
      </p:pic>
      <p:sp>
        <p:nvSpPr>
          <p:cNvPr id="134" name="Google Shape;134;p3"/>
          <p:cNvSpPr txBox="1"/>
          <p:nvPr/>
        </p:nvSpPr>
        <p:spPr>
          <a:xfrm>
            <a:off x="5294306" y="4213185"/>
            <a:ext cx="1909955"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4 + 4 + 4 = 12</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3 x 4 = 12</a:t>
            </a:r>
            <a:endParaRPr b="0" i="0" sz="1400" u="none" cap="none" strike="noStrike">
              <a:solidFill>
                <a:srgbClr val="000000"/>
              </a:solidFill>
              <a:latin typeface="Arial"/>
              <a:ea typeface="Arial"/>
              <a:cs typeface="Arial"/>
              <a:sym typeface="Arial"/>
            </a:endParaRPr>
          </a:p>
        </p:txBody>
      </p:sp>
      <p:sp>
        <p:nvSpPr>
          <p:cNvPr id="135" name="Google Shape;135;p3"/>
          <p:cNvSpPr txBox="1"/>
          <p:nvPr/>
        </p:nvSpPr>
        <p:spPr>
          <a:xfrm>
            <a:off x="2950417" y="2788786"/>
            <a:ext cx="6516547"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The Farmer had 3 chickens and each chicken laid 4 eggs.  How many eggs was that altogether?</a:t>
            </a:r>
            <a:endParaRPr b="0" i="0" sz="1400" u="none" cap="none" strike="noStrike">
              <a:solidFill>
                <a:srgbClr val="000000"/>
              </a:solidFill>
              <a:latin typeface="Arial"/>
              <a:ea typeface="Arial"/>
              <a:cs typeface="Arial"/>
              <a:sym typeface="Arial"/>
            </a:endParaRPr>
          </a:p>
        </p:txBody>
      </p:sp>
      <p:pic>
        <p:nvPicPr>
          <p:cNvPr descr="Duck" id="136" name="Google Shape;136;p3"/>
          <p:cNvPicPr preferRelativeResize="0"/>
          <p:nvPr/>
        </p:nvPicPr>
        <p:blipFill rotWithShape="1">
          <a:blip r:embed="rId4">
            <a:alphaModFix/>
          </a:blip>
          <a:srcRect b="0" l="0" r="0" t="0"/>
          <a:stretch/>
        </p:blipFill>
        <p:spPr>
          <a:xfrm>
            <a:off x="4239073" y="5679913"/>
            <a:ext cx="314032" cy="314032"/>
          </a:xfrm>
          <a:prstGeom prst="rect">
            <a:avLst/>
          </a:prstGeom>
          <a:noFill/>
          <a:ln>
            <a:noFill/>
          </a:ln>
        </p:spPr>
      </p:pic>
      <p:pic>
        <p:nvPicPr>
          <p:cNvPr descr="Duck" id="137" name="Google Shape;137;p3"/>
          <p:cNvPicPr preferRelativeResize="0"/>
          <p:nvPr/>
        </p:nvPicPr>
        <p:blipFill rotWithShape="1">
          <a:blip r:embed="rId4">
            <a:alphaModFix/>
          </a:blip>
          <a:srcRect b="0" l="0" r="0" t="0"/>
          <a:stretch/>
        </p:blipFill>
        <p:spPr>
          <a:xfrm>
            <a:off x="4955540" y="5627514"/>
            <a:ext cx="314032" cy="314032"/>
          </a:xfrm>
          <a:prstGeom prst="rect">
            <a:avLst/>
          </a:prstGeom>
          <a:noFill/>
          <a:ln>
            <a:noFill/>
          </a:ln>
        </p:spPr>
      </p:pic>
      <p:pic>
        <p:nvPicPr>
          <p:cNvPr descr="Duck" id="138" name="Google Shape;138;p3"/>
          <p:cNvPicPr preferRelativeResize="0"/>
          <p:nvPr/>
        </p:nvPicPr>
        <p:blipFill rotWithShape="1">
          <a:blip r:embed="rId4">
            <a:alphaModFix/>
          </a:blip>
          <a:srcRect b="0" l="0" r="0" t="0"/>
          <a:stretch/>
        </p:blipFill>
        <p:spPr>
          <a:xfrm>
            <a:off x="6386251" y="5646588"/>
            <a:ext cx="314032" cy="314032"/>
          </a:xfrm>
          <a:prstGeom prst="rect">
            <a:avLst/>
          </a:prstGeom>
          <a:noFill/>
          <a:ln>
            <a:noFill/>
          </a:ln>
        </p:spPr>
      </p:pic>
      <p:pic>
        <p:nvPicPr>
          <p:cNvPr descr="Duck" id="139" name="Google Shape;139;p3"/>
          <p:cNvPicPr preferRelativeResize="0"/>
          <p:nvPr/>
        </p:nvPicPr>
        <p:blipFill rotWithShape="1">
          <a:blip r:embed="rId4">
            <a:alphaModFix/>
          </a:blip>
          <a:srcRect b="0" l="0" r="0" t="0"/>
          <a:stretch/>
        </p:blipFill>
        <p:spPr>
          <a:xfrm>
            <a:off x="7992611" y="5486779"/>
            <a:ext cx="314032" cy="314032"/>
          </a:xfrm>
          <a:prstGeom prst="rect">
            <a:avLst/>
          </a:prstGeom>
          <a:noFill/>
          <a:ln>
            <a:noFill/>
          </a:ln>
        </p:spPr>
      </p:pic>
      <p:pic>
        <p:nvPicPr>
          <p:cNvPr descr="Duck" id="140" name="Google Shape;140;p3"/>
          <p:cNvPicPr preferRelativeResize="0"/>
          <p:nvPr/>
        </p:nvPicPr>
        <p:blipFill rotWithShape="1">
          <a:blip r:embed="rId4">
            <a:alphaModFix/>
          </a:blip>
          <a:srcRect b="0" l="0" r="0" t="0"/>
          <a:stretch/>
        </p:blipFill>
        <p:spPr>
          <a:xfrm>
            <a:off x="7992611" y="5835289"/>
            <a:ext cx="314032" cy="314032"/>
          </a:xfrm>
          <a:prstGeom prst="rect">
            <a:avLst/>
          </a:prstGeom>
          <a:noFill/>
          <a:ln>
            <a:noFill/>
          </a:ln>
        </p:spPr>
      </p:pic>
      <p:pic>
        <p:nvPicPr>
          <p:cNvPr descr="Duck" id="141" name="Google Shape;141;p3"/>
          <p:cNvPicPr preferRelativeResize="0"/>
          <p:nvPr/>
        </p:nvPicPr>
        <p:blipFill rotWithShape="1">
          <a:blip r:embed="rId4">
            <a:alphaModFix/>
          </a:blip>
          <a:srcRect b="0" l="0" r="0" t="0"/>
          <a:stretch/>
        </p:blipFill>
        <p:spPr>
          <a:xfrm>
            <a:off x="8011837" y="5151512"/>
            <a:ext cx="314032" cy="314032"/>
          </a:xfrm>
          <a:prstGeom prst="rect">
            <a:avLst/>
          </a:prstGeom>
          <a:noFill/>
          <a:ln>
            <a:noFill/>
          </a:ln>
        </p:spPr>
      </p:pic>
      <p:sp>
        <p:nvSpPr>
          <p:cNvPr id="142" name="Google Shape;142;p3"/>
          <p:cNvSpPr txBox="1"/>
          <p:nvPr/>
        </p:nvSpPr>
        <p:spPr>
          <a:xfrm>
            <a:off x="8819909" y="3429000"/>
            <a:ext cx="1724628"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3 x 4 = 12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4 x 3 = 12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12 ÷ 4 = 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12 ÷ 3 = 4</a:t>
            </a:r>
            <a:endParaRPr b="0" i="0" sz="1800" u="none" cap="none" strike="noStrike">
              <a:solidFill>
                <a:schemeClr val="dk1"/>
              </a:solidFill>
              <a:latin typeface="Calibri"/>
              <a:ea typeface="Calibri"/>
              <a:cs typeface="Calibri"/>
              <a:sym typeface="Calibri"/>
            </a:endParaRPr>
          </a:p>
        </p:txBody>
      </p:sp>
      <p:sp>
        <p:nvSpPr>
          <p:cNvPr id="143" name="Google Shape;143;p3"/>
          <p:cNvSpPr txBox="1"/>
          <p:nvPr/>
        </p:nvSpPr>
        <p:spPr>
          <a:xfrm>
            <a:off x="1763636" y="3311350"/>
            <a:ext cx="2502743" cy="2123658"/>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This is how you get the family of facts.  Draw your picture again using still only 12 things.  But see if you can make different  EQUAL groups.  For example if you had 12 altogether…could you make some groups of 2? How many would be in each group?</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How would you write that family of facts? You would write it in this section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rgbClr val="FF0000"/>
              </a:buClr>
              <a:buSzPts val="3200"/>
              <a:buFont typeface="Calibri"/>
              <a:buNone/>
            </a:pPr>
            <a:r>
              <a:rPr lang="en-US" sz="3200">
                <a:solidFill>
                  <a:srgbClr val="FF0000"/>
                </a:solidFill>
              </a:rPr>
              <a:t>Have a go yourself. If you are online learning, you can just draw it on some paper</a:t>
            </a:r>
            <a:endParaRPr/>
          </a:p>
        </p:txBody>
      </p:sp>
      <p:pic>
        <p:nvPicPr>
          <p:cNvPr id="149" name="Google Shape;149;p4"/>
          <p:cNvPicPr preferRelativeResize="0"/>
          <p:nvPr>
            <p:ph idx="1" type="body"/>
          </p:nvPr>
        </p:nvPicPr>
        <p:blipFill rotWithShape="1">
          <a:blip r:embed="rId3">
            <a:alphaModFix/>
          </a:blip>
          <a:srcRect b="0" l="0" r="0" t="0"/>
          <a:stretch/>
        </p:blipFill>
        <p:spPr>
          <a:xfrm>
            <a:off x="982401" y="1494735"/>
            <a:ext cx="10227197" cy="5253306"/>
          </a:xfrm>
          <a:prstGeom prst="rect">
            <a:avLst/>
          </a:prstGeom>
          <a:noFill/>
          <a:ln>
            <a:noFill/>
          </a:ln>
        </p:spPr>
      </p:pic>
      <p:sp>
        <p:nvSpPr>
          <p:cNvPr id="150" name="Google Shape;150;p4"/>
          <p:cNvSpPr txBox="1"/>
          <p:nvPr/>
        </p:nvSpPr>
        <p:spPr>
          <a:xfrm>
            <a:off x="5034987" y="4502552"/>
            <a:ext cx="2013995"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7</a:t>
            </a:r>
            <a:r>
              <a:rPr b="0" i="0" lang="en-US" sz="1800" u="none" cap="none" strike="noStrike">
                <a:solidFill>
                  <a:schemeClr val="dk1"/>
                </a:solidFill>
                <a:latin typeface="Calibri"/>
                <a:ea typeface="Calibri"/>
                <a:cs typeface="Calibri"/>
                <a:sym typeface="Calibri"/>
              </a:rPr>
              <a:t> + </a:t>
            </a:r>
            <a:r>
              <a:rPr lang="en-US" sz="1800">
                <a:solidFill>
                  <a:schemeClr val="dk1"/>
                </a:solidFill>
                <a:latin typeface="Calibri"/>
                <a:ea typeface="Calibri"/>
                <a:cs typeface="Calibri"/>
                <a:sym typeface="Calibri"/>
              </a:rPr>
              <a:t>7</a:t>
            </a:r>
            <a:r>
              <a:rPr b="0" i="0" lang="en-US" sz="1800" u="none" cap="none" strike="noStrike">
                <a:solidFill>
                  <a:schemeClr val="dk1"/>
                </a:solidFill>
                <a:latin typeface="Calibri"/>
                <a:ea typeface="Calibri"/>
                <a:cs typeface="Calibri"/>
                <a:sym typeface="Calibri"/>
              </a:rPr>
              <a:t> + </a:t>
            </a:r>
            <a:r>
              <a:rPr lang="en-US" sz="1800">
                <a:solidFill>
                  <a:schemeClr val="dk1"/>
                </a:solidFill>
                <a:latin typeface="Calibri"/>
                <a:ea typeface="Calibri"/>
                <a:cs typeface="Calibri"/>
                <a:sym typeface="Calibri"/>
              </a:rPr>
              <a:t>7</a:t>
            </a:r>
            <a:r>
              <a:rPr b="0" i="0" lang="en-US" sz="1800" u="none" cap="none" strike="noStrike">
                <a:solidFill>
                  <a:schemeClr val="dk1"/>
                </a:solidFill>
                <a:latin typeface="Calibri"/>
                <a:ea typeface="Calibri"/>
                <a:cs typeface="Calibri"/>
                <a:sym typeface="Calibri"/>
              </a:rPr>
              <a:t> =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4" name="Shape 154"/>
        <p:cNvGrpSpPr/>
        <p:nvPr/>
      </p:nvGrpSpPr>
      <p:grpSpPr>
        <a:xfrm>
          <a:off x="0" y="0"/>
          <a:ext cx="0" cy="0"/>
          <a:chOff x="0" y="0"/>
          <a:chExt cx="0" cy="0"/>
        </a:xfrm>
      </p:grpSpPr>
      <p:pic>
        <p:nvPicPr>
          <p:cNvPr id="155" name="Google Shape;155;p5"/>
          <p:cNvPicPr preferRelativeResize="0"/>
          <p:nvPr>
            <p:ph idx="1" type="body"/>
          </p:nvPr>
        </p:nvPicPr>
        <p:blipFill rotWithShape="1">
          <a:blip r:embed="rId3">
            <a:alphaModFix/>
          </a:blip>
          <a:srcRect b="0" l="0" r="0" t="0"/>
          <a:stretch/>
        </p:blipFill>
        <p:spPr>
          <a:xfrm>
            <a:off x="1052101" y="802347"/>
            <a:ext cx="10227300" cy="5253300"/>
          </a:xfrm>
          <a:prstGeom prst="rect">
            <a:avLst/>
          </a:prstGeom>
          <a:noFill/>
          <a:ln>
            <a:noFill/>
          </a:ln>
        </p:spPr>
      </p:pic>
      <p:sp>
        <p:nvSpPr>
          <p:cNvPr id="156" name="Google Shape;156;p5"/>
          <p:cNvSpPr txBox="1"/>
          <p:nvPr/>
        </p:nvSpPr>
        <p:spPr>
          <a:xfrm>
            <a:off x="5158762" y="3791652"/>
            <a:ext cx="20139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3</a:t>
            </a:r>
            <a:r>
              <a:rPr b="0" i="0" lang="en-US" sz="1800" u="none" cap="none" strike="noStrike">
                <a:solidFill>
                  <a:schemeClr val="dk1"/>
                </a:solidFill>
                <a:latin typeface="Calibri"/>
                <a:ea typeface="Calibri"/>
                <a:cs typeface="Calibri"/>
                <a:sym typeface="Calibri"/>
              </a:rPr>
              <a:t>  + </a:t>
            </a:r>
            <a:r>
              <a:rPr lang="en-US" sz="1800">
                <a:solidFill>
                  <a:schemeClr val="dk1"/>
                </a:solidFill>
                <a:latin typeface="Calibri"/>
                <a:ea typeface="Calibri"/>
                <a:cs typeface="Calibri"/>
                <a:sym typeface="Calibri"/>
              </a:rPr>
              <a:t>3 </a:t>
            </a:r>
            <a:r>
              <a:rPr b="0" i="0" lang="en-US" sz="1800" u="none" cap="none" strike="noStrike">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3</a:t>
            </a:r>
            <a:r>
              <a:rPr b="0" i="0" lang="en-US" sz="1800" u="none" cap="none" strike="noStrike">
                <a:solidFill>
                  <a:schemeClr val="dk1"/>
                </a:solidFill>
                <a:latin typeface="Calibri"/>
                <a:ea typeface="Calibri"/>
                <a:cs typeface="Calibri"/>
                <a:sym typeface="Calibri"/>
              </a:rPr>
              <a:t> =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0" name="Shape 160"/>
        <p:cNvGrpSpPr/>
        <p:nvPr/>
      </p:nvGrpSpPr>
      <p:grpSpPr>
        <a:xfrm>
          <a:off x="0" y="0"/>
          <a:ext cx="0" cy="0"/>
          <a:chOff x="0" y="0"/>
          <a:chExt cx="0" cy="0"/>
        </a:xfrm>
      </p:grpSpPr>
      <p:pic>
        <p:nvPicPr>
          <p:cNvPr id="161" name="Google Shape;161;p6"/>
          <p:cNvPicPr preferRelativeResize="0"/>
          <p:nvPr>
            <p:ph idx="1" type="body"/>
          </p:nvPr>
        </p:nvPicPr>
        <p:blipFill rotWithShape="1">
          <a:blip r:embed="rId3">
            <a:alphaModFix/>
          </a:blip>
          <a:srcRect b="0" l="0" r="0" t="0"/>
          <a:stretch/>
        </p:blipFill>
        <p:spPr>
          <a:xfrm>
            <a:off x="982401" y="588685"/>
            <a:ext cx="10227300" cy="5253300"/>
          </a:xfrm>
          <a:prstGeom prst="rect">
            <a:avLst/>
          </a:prstGeom>
          <a:noFill/>
          <a:ln>
            <a:noFill/>
          </a:ln>
        </p:spPr>
      </p:pic>
      <p:sp>
        <p:nvSpPr>
          <p:cNvPr id="162" name="Google Shape;162;p6"/>
          <p:cNvSpPr txBox="1"/>
          <p:nvPr/>
        </p:nvSpPr>
        <p:spPr>
          <a:xfrm>
            <a:off x="5089062" y="3638327"/>
            <a:ext cx="2013900" cy="3693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lang="en-US" sz="1800">
                <a:solidFill>
                  <a:schemeClr val="dk1"/>
                </a:solidFill>
                <a:latin typeface="Calibri"/>
                <a:ea typeface="Calibri"/>
                <a:cs typeface="Calibri"/>
                <a:sym typeface="Calibri"/>
              </a:rPr>
              <a:t>4</a:t>
            </a:r>
            <a:r>
              <a:rPr b="0" i="0" lang="en-US" sz="1800" u="none" cap="none" strike="noStrike">
                <a:solidFill>
                  <a:schemeClr val="dk1"/>
                </a:solidFill>
                <a:latin typeface="Calibri"/>
                <a:ea typeface="Calibri"/>
                <a:cs typeface="Calibri"/>
                <a:sym typeface="Calibri"/>
              </a:rPr>
              <a:t> + </a:t>
            </a:r>
            <a:r>
              <a:rPr lang="en-US" sz="1800">
                <a:solidFill>
                  <a:schemeClr val="dk1"/>
                </a:solidFill>
                <a:latin typeface="Calibri"/>
                <a:ea typeface="Calibri"/>
                <a:cs typeface="Calibri"/>
                <a:sym typeface="Calibri"/>
              </a:rPr>
              <a:t>4</a:t>
            </a:r>
            <a:r>
              <a:rPr b="0" i="0" lang="en-US" sz="1800" u="none" cap="none" strike="noStrike">
                <a:solidFill>
                  <a:schemeClr val="dk1"/>
                </a:solidFill>
                <a:latin typeface="Calibri"/>
                <a:ea typeface="Calibri"/>
                <a:cs typeface="Calibri"/>
                <a:sym typeface="Calibri"/>
              </a:rPr>
              <a:t> +</a:t>
            </a:r>
            <a:r>
              <a:rPr lang="en-US" sz="1800">
                <a:solidFill>
                  <a:schemeClr val="dk1"/>
                </a:solidFill>
                <a:latin typeface="Calibri"/>
                <a:ea typeface="Calibri"/>
                <a:cs typeface="Calibri"/>
                <a:sym typeface="Calibri"/>
              </a:rPr>
              <a:t> 4 + 4</a:t>
            </a:r>
            <a:r>
              <a:rPr b="0" i="0" lang="en-US" sz="1800" u="none" cap="none" strike="noStrike">
                <a:solidFill>
                  <a:schemeClr val="dk1"/>
                </a:solidFill>
                <a:latin typeface="Calibri"/>
                <a:ea typeface="Calibri"/>
                <a:cs typeface="Calibri"/>
                <a:sym typeface="Calibri"/>
              </a:rPr>
              <a:t> =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7"/>
          <p:cNvSpPr txBox="1"/>
          <p:nvPr/>
        </p:nvSpPr>
        <p:spPr>
          <a:xfrm>
            <a:off x="10340050" y="1387776"/>
            <a:ext cx="1851900" cy="3797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Remember to show how you worked this out?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What strategy did you use?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You can find materials arond the house  to help you</a:t>
            </a:r>
            <a:endParaRPr b="0" i="0" sz="1400" u="none" cap="none" strike="noStrike">
              <a:solidFill>
                <a:srgbClr val="000000"/>
              </a:solidFill>
              <a:latin typeface="Arial"/>
              <a:ea typeface="Arial"/>
              <a:cs typeface="Arial"/>
              <a:sym typeface="Arial"/>
            </a:endParaRPr>
          </a:p>
        </p:txBody>
      </p:sp>
      <p:sp>
        <p:nvSpPr>
          <p:cNvPr id="168" name="Google Shape;168;p7"/>
          <p:cNvSpPr txBox="1"/>
          <p:nvPr/>
        </p:nvSpPr>
        <p:spPr>
          <a:xfrm>
            <a:off x="8518967" y="483892"/>
            <a:ext cx="4884517" cy="381964"/>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rgbClr val="FF0000"/>
                </a:solidFill>
                <a:latin typeface="Calibri"/>
                <a:ea typeface="Calibri"/>
                <a:cs typeface="Calibri"/>
                <a:sym typeface="Calibri"/>
              </a:rPr>
              <a:t>CHALLENGE CARDS</a:t>
            </a:r>
            <a:endParaRPr b="0" i="0" sz="1400" u="none" cap="none" strike="noStrike">
              <a:solidFill>
                <a:srgbClr val="000000"/>
              </a:solidFill>
              <a:latin typeface="Arial"/>
              <a:ea typeface="Arial"/>
              <a:cs typeface="Arial"/>
              <a:sym typeface="Arial"/>
            </a:endParaRPr>
          </a:p>
        </p:txBody>
      </p:sp>
      <p:pic>
        <p:nvPicPr>
          <p:cNvPr id="169" name="Google Shape;169;p7"/>
          <p:cNvPicPr preferRelativeResize="0"/>
          <p:nvPr/>
        </p:nvPicPr>
        <p:blipFill rotWithShape="1">
          <a:blip r:embed="rId3">
            <a:alphaModFix/>
          </a:blip>
          <a:srcRect b="9906" l="14561" r="13137" t="8825"/>
          <a:stretch/>
        </p:blipFill>
        <p:spPr>
          <a:xfrm>
            <a:off x="167250" y="139400"/>
            <a:ext cx="9847224" cy="66210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2020-04-20T22:36:11Z</dcterms:created>
  <dc:creator>aliciaa@insollave.school.nz</dc:creator>
</cp:coreProperties>
</file>